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56" r:id="rId2"/>
    <p:sldId id="257" r:id="rId3"/>
    <p:sldId id="258" r:id="rId4"/>
    <p:sldId id="259" r:id="rId5"/>
    <p:sldId id="260" r:id="rId6"/>
    <p:sldId id="284" r:id="rId7"/>
    <p:sldId id="285"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Lst>
  <p:sldSz cx="9144000" cy="6858000" type="screen4x3"/>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A0DC"/>
    <a:srgbClr val="D9CD95"/>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434" autoAdjust="0"/>
  </p:normalViewPr>
  <p:slideViewPr>
    <p:cSldViewPr showGuides="1">
      <p:cViewPr varScale="1">
        <p:scale>
          <a:sx n="63" d="100"/>
          <a:sy n="63" d="100"/>
        </p:scale>
        <p:origin x="1140" y="56"/>
      </p:cViewPr>
      <p:guideLst>
        <p:guide orient="horz" pos="720"/>
        <p:guide orient="horz" pos="960"/>
        <p:guide orient="horz" pos="3888"/>
        <p:guide pos="288"/>
        <p:guide pos="5472"/>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5/4/2015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5/4/2015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dirty="0" smtClean="0"/>
              <a:t>Alex-everyone has to say their name</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a:t>
            </a:fld>
            <a:endParaRPr lang="en-US"/>
          </a:p>
        </p:txBody>
      </p:sp>
    </p:spTree>
    <p:extLst>
      <p:ext uri="{BB962C8B-B14F-4D97-AF65-F5344CB8AC3E}">
        <p14:creationId xmlns:p14="http://schemas.microsoft.com/office/powerpoint/2010/main" val="2968483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dirty="0" smtClean="0"/>
              <a:t>Figures shown are the gazebo model of MTM arm where the joint and center of mass locations are highlighted.</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17</a:t>
            </a:fld>
            <a:endParaRPr lang="en-US"/>
          </a:p>
        </p:txBody>
      </p:sp>
    </p:spTree>
    <p:extLst>
      <p:ext uri="{BB962C8B-B14F-4D97-AF65-F5344CB8AC3E}">
        <p14:creationId xmlns:p14="http://schemas.microsoft.com/office/powerpoint/2010/main" val="3137918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Video capture of the simulation. First I make sure that all the joints have zero torques and then turn on my controller. The robot will try to go to the desired position which in this case is zero radian for all the joint angles and then try to maintain that position.</a:t>
            </a:r>
          </a:p>
          <a:p>
            <a:pPr>
              <a:spcBef>
                <a:spcPts val="0"/>
              </a:spcBef>
              <a:buNone/>
            </a:pPr>
            <a:r>
              <a:rPr lang="en" dirty="0" smtClean="0"/>
              <a:t>I have also plotted the joint reading for the simulation the results will be shown in the next slide.</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4042625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dirty="0" smtClean="0"/>
              <a:t>As we can see all the joint values eventually converges to 0 radian with the exception of the last joint. I have tried to tune to the gain to mitigate the error but it didn’t really help. It most likely comes from the fact that ideally the arm would be brought through a certain position and then the gravity compensation will do its job providing just enough torque to maintain the position. But in the simulation we actually used PID loop to correct for the error in position so there is definitely disturbance cause by the effort to bring the arm to the desired position.</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19</a:t>
            </a:fld>
            <a:endParaRPr lang="en-US"/>
          </a:p>
        </p:txBody>
      </p:sp>
    </p:spTree>
    <p:extLst>
      <p:ext uri="{BB962C8B-B14F-4D97-AF65-F5344CB8AC3E}">
        <p14:creationId xmlns:p14="http://schemas.microsoft.com/office/powerpoint/2010/main" val="2609396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dirty="0" smtClean="0"/>
              <a:t>The result without the value for last joint</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20</a:t>
            </a:fld>
            <a:endParaRPr lang="en-US"/>
          </a:p>
        </p:txBody>
      </p:sp>
    </p:spTree>
    <p:extLst>
      <p:ext uri="{BB962C8B-B14F-4D97-AF65-F5344CB8AC3E}">
        <p14:creationId xmlns:p14="http://schemas.microsoft.com/office/powerpoint/2010/main" val="384987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100000"/>
              <a:buFont typeface="Arial"/>
              <a:buNone/>
            </a:pPr>
            <a:r>
              <a:rPr lang="en-US" dirty="0" smtClean="0">
                <a:solidFill>
                  <a:srgbClr val="333333"/>
                </a:solidFill>
              </a:rPr>
              <a:t>URDF can only specify the kinematic and dynamic properties of a single robot in isolation. URDF can not specify the pose of the robot itself within a world. It is also not a universal description format since it cannot specify joint loops (parallel linkages), and it lacks friction and other properties.</a:t>
            </a:r>
          </a:p>
          <a:p>
            <a:pPr lvl="0" rtl="0">
              <a:spcBef>
                <a:spcPts val="0"/>
              </a:spcBef>
              <a:buClr>
                <a:schemeClr val="dk1"/>
              </a:buClr>
              <a:buFont typeface="Arial"/>
              <a:buNone/>
            </a:pPr>
            <a:endParaRPr lang="en-US" dirty="0" smtClean="0">
              <a:solidFill>
                <a:srgbClr val="333333"/>
              </a:solidFill>
            </a:endParaRPr>
          </a:p>
          <a:p>
            <a:pPr lvl="0">
              <a:spcBef>
                <a:spcPts val="0"/>
              </a:spcBef>
              <a:buClr>
                <a:schemeClr val="dk1"/>
              </a:buClr>
              <a:buSzPct val="100000"/>
              <a:buFont typeface="Arial"/>
              <a:buNone/>
            </a:pPr>
            <a:r>
              <a:rPr lang="en-US" dirty="0" smtClean="0">
                <a:solidFill>
                  <a:srgbClr val="333333"/>
                </a:solidFill>
              </a:rPr>
              <a:t>SDF is a complete description for everything from the world level down to the robot level. It is scalable, and makes it easy to add and modify elements. </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21</a:t>
            </a:fld>
            <a:endParaRPr lang="en-US"/>
          </a:p>
        </p:txBody>
      </p:sp>
    </p:spTree>
    <p:extLst>
      <p:ext uri="{BB962C8B-B14F-4D97-AF65-F5344CB8AC3E}">
        <p14:creationId xmlns:p14="http://schemas.microsoft.com/office/powerpoint/2010/main" val="2326189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Methodology : Assemble the CAD model of PSM in Solidworks and then noted down the coordinates of each part with respect to the base link.</a:t>
            </a:r>
          </a:p>
          <a:p>
            <a:pPr rtl="0">
              <a:spcBef>
                <a:spcPts val="0"/>
              </a:spcBef>
              <a:buNone/>
            </a:pPr>
            <a:r>
              <a:rPr lang="en" dirty="0" smtClean="0">
                <a:solidFill>
                  <a:schemeClr val="dk1"/>
                </a:solidFill>
              </a:rPr>
              <a:t>&lt;x y z&gt; &lt; roll pitch yaw &gt;. Center of masses are currently located on the joint. </a:t>
            </a:r>
            <a:r>
              <a:rPr lang="en" dirty="0" smtClean="0"/>
              <a:t>Collada files are used for visual and collision.</a:t>
            </a:r>
          </a:p>
          <a:p>
            <a:pPr>
              <a:spcBef>
                <a:spcPts val="0"/>
              </a:spcBef>
              <a:buNone/>
            </a:pPr>
            <a:r>
              <a:rPr lang="en" dirty="0" smtClean="0"/>
              <a:t>All the joints can be controlled through the same torque controller used for the MTM arm, so this can potentially be beneficial for future projects.</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22</a:t>
            </a:fld>
            <a:endParaRPr lang="en-US"/>
          </a:p>
        </p:txBody>
      </p:sp>
    </p:spTree>
    <p:extLst>
      <p:ext uri="{BB962C8B-B14F-4D97-AF65-F5344CB8AC3E}">
        <p14:creationId xmlns:p14="http://schemas.microsoft.com/office/powerpoint/2010/main" val="406764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Alex</a:t>
            </a:r>
          </a:p>
          <a:p>
            <a:pPr rtl="0">
              <a:spcBef>
                <a:spcPts val="0"/>
              </a:spcBef>
              <a:buNone/>
            </a:pPr>
            <a:r>
              <a:rPr lang="en" dirty="0" smtClean="0"/>
              <a:t>background-talk about da vinci</a:t>
            </a:r>
          </a:p>
          <a:p>
            <a:pPr rtl="0">
              <a:spcBef>
                <a:spcPts val="0"/>
              </a:spcBef>
              <a:buNone/>
            </a:pPr>
            <a:r>
              <a:rPr lang="en" dirty="0" smtClean="0"/>
              <a:t>objectives for project-psm model/gravity compensation</a:t>
            </a:r>
          </a:p>
          <a:p>
            <a:pPr rtl="0">
              <a:spcBef>
                <a:spcPts val="0"/>
              </a:spcBef>
              <a:buNone/>
            </a:pPr>
            <a:r>
              <a:rPr lang="en" dirty="0" smtClean="0"/>
              <a:t>methodology-how we did it</a:t>
            </a:r>
          </a:p>
          <a:p>
            <a:pPr rtl="0">
              <a:spcBef>
                <a:spcPts val="0"/>
              </a:spcBef>
              <a:buNone/>
            </a:pPr>
            <a:r>
              <a:rPr lang="en" dirty="0" smtClean="0"/>
              <a:t>results-how successful we were</a:t>
            </a:r>
          </a:p>
          <a:p>
            <a:pPr>
              <a:spcBef>
                <a:spcPts val="0"/>
              </a:spcBef>
              <a:buNone/>
            </a:pPr>
            <a:r>
              <a:rPr lang="en" dirty="0" smtClean="0"/>
              <a:t>wrap up with conclusion and future 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 dirty="0" smtClean="0"/>
          </a:p>
        </p:txBody>
      </p:sp>
      <p:sp>
        <p:nvSpPr>
          <p:cNvPr id="4" name="Slide Number Placeholder 3"/>
          <p:cNvSpPr>
            <a:spLocks noGrp="1"/>
          </p:cNvSpPr>
          <p:nvPr>
            <p:ph type="sldNum" sz="quarter" idx="10"/>
          </p:nvPr>
        </p:nvSpPr>
        <p:spPr/>
        <p:txBody>
          <a:bodyPr/>
          <a:lstStyle/>
          <a:p>
            <a:fld id="{78E4A049-8685-4352-9DC2-828F08FD542B}" type="slidenum">
              <a:rPr lang="en-US" smtClean="0"/>
              <a:pPr/>
              <a:t>2</a:t>
            </a:fld>
            <a:endParaRPr lang="en-US"/>
          </a:p>
        </p:txBody>
      </p:sp>
    </p:spTree>
    <p:extLst>
      <p:ext uri="{BB962C8B-B14F-4D97-AF65-F5344CB8AC3E}">
        <p14:creationId xmlns:p14="http://schemas.microsoft.com/office/powerpoint/2010/main" val="152524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Alex</a:t>
            </a:r>
          </a:p>
          <a:p>
            <a:pPr rtl="0">
              <a:spcBef>
                <a:spcPts val="0"/>
              </a:spcBef>
              <a:buNone/>
            </a:pPr>
            <a:r>
              <a:rPr lang="en" dirty="0" smtClean="0"/>
              <a:t>make a few small incisions to perform tasks, make movements more precise</a:t>
            </a:r>
          </a:p>
          <a:p>
            <a:pPr rtl="0">
              <a:spcBef>
                <a:spcPts val="0"/>
              </a:spcBef>
              <a:buNone/>
            </a:pPr>
            <a:r>
              <a:rPr lang="en" dirty="0" smtClean="0"/>
              <a:t>master arm has 8 dof including pinching (not modeled), slave arm has seven (similar to master)</a:t>
            </a:r>
          </a:p>
          <a:p>
            <a:pPr rtl="0">
              <a:spcBef>
                <a:spcPts val="0"/>
              </a:spcBef>
              <a:buNone/>
            </a:pPr>
            <a:r>
              <a:rPr lang="en" dirty="0" smtClean="0"/>
              <a:t>has control board to communicate btw arms as well as control motion</a:t>
            </a:r>
          </a:p>
          <a:p>
            <a:pPr rtl="0">
              <a:spcBef>
                <a:spcPts val="0"/>
              </a:spcBef>
              <a:buNone/>
            </a:pPr>
            <a:r>
              <a:rPr lang="en" dirty="0" smtClean="0"/>
              <a:t>important for surgeon to control robot optimatlly, don’t want it moving when they release</a:t>
            </a:r>
          </a:p>
          <a:p>
            <a:pPr>
              <a:spcBef>
                <a:spcPts val="0"/>
              </a:spcBef>
              <a:buNone/>
            </a:pPr>
            <a:r>
              <a:rPr lang="en" dirty="0" smtClean="0"/>
              <a:t>leads to our project-modeling psm and gravity compensation for master will help with stability/convenience</a:t>
            </a:r>
          </a:p>
          <a:p>
            <a:pPr rtl="0">
              <a:spcBef>
                <a:spcPts val="0"/>
              </a:spcBef>
              <a:buNone/>
            </a:pPr>
            <a:endParaRPr lang="en" dirty="0" smtClean="0"/>
          </a:p>
        </p:txBody>
      </p:sp>
      <p:sp>
        <p:nvSpPr>
          <p:cNvPr id="4" name="Slide Number Placeholder 3"/>
          <p:cNvSpPr>
            <a:spLocks noGrp="1"/>
          </p:cNvSpPr>
          <p:nvPr>
            <p:ph type="sldNum" sz="quarter" idx="10"/>
          </p:nvPr>
        </p:nvSpPr>
        <p:spPr/>
        <p:txBody>
          <a:bodyPr/>
          <a:lstStyle/>
          <a:p>
            <a:fld id="{78E4A049-8685-4352-9DC2-828F08FD542B}" type="slidenum">
              <a:rPr lang="en-US" smtClean="0"/>
              <a:pPr/>
              <a:t>3</a:t>
            </a:fld>
            <a:endParaRPr lang="en-US"/>
          </a:p>
        </p:txBody>
      </p:sp>
    </p:spTree>
    <p:extLst>
      <p:ext uri="{BB962C8B-B14F-4D97-AF65-F5344CB8AC3E}">
        <p14:creationId xmlns:p14="http://schemas.microsoft.com/office/powerpoint/2010/main" val="3662716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Alex</a:t>
            </a:r>
          </a:p>
          <a:p>
            <a:pPr rtl="0">
              <a:spcBef>
                <a:spcPts val="0"/>
              </a:spcBef>
              <a:buNone/>
            </a:pPr>
            <a:r>
              <a:rPr lang="en" dirty="0" smtClean="0"/>
              <a:t>create model of daVinci robot’s master arm, use it to add gravity compensation control (enable user to keep arm steady when stationary)</a:t>
            </a:r>
          </a:p>
          <a:p>
            <a:pPr rtl="0">
              <a:spcBef>
                <a:spcPts val="0"/>
              </a:spcBef>
              <a:buNone/>
            </a:pPr>
            <a:r>
              <a:rPr lang="en" dirty="0" smtClean="0"/>
              <a:t>use gravity compensation on gazebo simulator make it more accurate</a:t>
            </a:r>
          </a:p>
          <a:p>
            <a:pPr>
              <a:spcBef>
                <a:spcPts val="0"/>
              </a:spcBef>
              <a:buNone/>
            </a:pPr>
            <a:r>
              <a:rPr lang="en" dirty="0" smtClean="0"/>
              <a:t>also create a gazebo model for PSM-didn’t exist, so start working on that</a:t>
            </a:r>
          </a:p>
        </p:txBody>
      </p:sp>
      <p:sp>
        <p:nvSpPr>
          <p:cNvPr id="4" name="Slide Number Placeholder 3"/>
          <p:cNvSpPr>
            <a:spLocks noGrp="1"/>
          </p:cNvSpPr>
          <p:nvPr>
            <p:ph type="sldNum" sz="quarter" idx="10"/>
          </p:nvPr>
        </p:nvSpPr>
        <p:spPr/>
        <p:txBody>
          <a:bodyPr/>
          <a:lstStyle/>
          <a:p>
            <a:fld id="{78E4A049-8685-4352-9DC2-828F08FD542B}" type="slidenum">
              <a:rPr lang="en-US" smtClean="0"/>
              <a:pPr/>
              <a:t>4</a:t>
            </a:fld>
            <a:endParaRPr lang="en-US"/>
          </a:p>
        </p:txBody>
      </p:sp>
    </p:spTree>
    <p:extLst>
      <p:ext uri="{BB962C8B-B14F-4D97-AF65-F5344CB8AC3E}">
        <p14:creationId xmlns:p14="http://schemas.microsoft.com/office/powerpoint/2010/main" val="364834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Alex</a:t>
            </a:r>
          </a:p>
          <a:p>
            <a:pPr rtl="0">
              <a:spcBef>
                <a:spcPts val="0"/>
              </a:spcBef>
              <a:buNone/>
            </a:pPr>
            <a:r>
              <a:rPr lang="en" dirty="0" smtClean="0"/>
              <a:t>broke process down into several steps</a:t>
            </a:r>
          </a:p>
          <a:p>
            <a:pPr rtl="0">
              <a:spcBef>
                <a:spcPts val="0"/>
              </a:spcBef>
              <a:buNone/>
            </a:pPr>
            <a:r>
              <a:rPr lang="en" dirty="0" smtClean="0"/>
              <a:t>first find FK of robot</a:t>
            </a:r>
          </a:p>
          <a:p>
            <a:pPr rtl="0">
              <a:spcBef>
                <a:spcPts val="0"/>
              </a:spcBef>
              <a:buNone/>
            </a:pPr>
            <a:r>
              <a:rPr lang="en" dirty="0" smtClean="0"/>
              <a:t>use FK to make mathematical model</a:t>
            </a:r>
          </a:p>
          <a:p>
            <a:pPr rtl="0">
              <a:spcBef>
                <a:spcPts val="0"/>
              </a:spcBef>
              <a:buNone/>
            </a:pPr>
            <a:r>
              <a:rPr lang="en" dirty="0" smtClean="0"/>
              <a:t>Identify unknown parameters using least square/torque data collection (mass, link lengths, center of masses)</a:t>
            </a:r>
          </a:p>
          <a:p>
            <a:pPr rtl="0">
              <a:spcBef>
                <a:spcPts val="0"/>
              </a:spcBef>
              <a:buNone/>
            </a:pPr>
            <a:r>
              <a:rPr lang="en" dirty="0" smtClean="0"/>
              <a:t>use dynamic parameters to control arm in gazebo</a:t>
            </a:r>
          </a:p>
          <a:p>
            <a:pPr rtl="0">
              <a:spcBef>
                <a:spcPts val="0"/>
              </a:spcBef>
              <a:buNone/>
            </a:pPr>
            <a:r>
              <a:rPr lang="en" dirty="0" smtClean="0"/>
              <a:t>finally, create gazebo model of PSM</a:t>
            </a:r>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58484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Reg and param matrix</a:t>
            </a:r>
          </a:p>
          <a:p>
            <a:pPr rtl="0">
              <a:spcBef>
                <a:spcPts val="0"/>
              </a:spcBef>
              <a:buNone/>
            </a:pPr>
            <a:r>
              <a:rPr lang="en" dirty="0" smtClean="0"/>
              <a:t>Matlab with RST</a:t>
            </a:r>
          </a:p>
          <a:p>
            <a:pPr rtl="0">
              <a:spcBef>
                <a:spcPts val="0"/>
              </a:spcBef>
              <a:buNone/>
            </a:pPr>
            <a:r>
              <a:rPr lang="en" dirty="0" smtClean="0"/>
              <a:t>Problems with getting the torques (collecting data).:</a:t>
            </a:r>
          </a:p>
          <a:p>
            <a:pPr marL="457200" lvl="0" indent="-317500" rtl="0">
              <a:spcBef>
                <a:spcPts val="0"/>
              </a:spcBef>
              <a:buClr>
                <a:srgbClr val="000000"/>
              </a:buClr>
              <a:buSzPct val="127272"/>
              <a:buFont typeface="Arial"/>
              <a:buAutoNum type="arabicPeriod"/>
            </a:pPr>
            <a:r>
              <a:rPr lang="en" dirty="0" smtClean="0"/>
              <a:t>Unstandardized msg types used for the torque values</a:t>
            </a:r>
          </a:p>
          <a:p>
            <a:pPr marL="457200" lvl="0" indent="-317500" rtl="0">
              <a:spcBef>
                <a:spcPts val="0"/>
              </a:spcBef>
              <a:buClr>
                <a:srgbClr val="000000"/>
              </a:buClr>
              <a:buSzPct val="127272"/>
              <a:buFont typeface="Arial"/>
              <a:buAutoNum type="arabicPeriod"/>
            </a:pPr>
            <a:r>
              <a:rPr lang="en" dirty="0" smtClean="0"/>
              <a:t>Workspace was restricted</a:t>
            </a:r>
          </a:p>
          <a:p>
            <a:pPr marL="457200" lvl="0" indent="-317500" rtl="0">
              <a:spcBef>
                <a:spcPts val="0"/>
              </a:spcBef>
              <a:buClr>
                <a:srgbClr val="000000"/>
              </a:buClr>
              <a:buSzPct val="127272"/>
              <a:buFont typeface="Arial"/>
              <a:buAutoNum type="arabicPeriod"/>
            </a:pPr>
            <a:r>
              <a:rPr lang="en" dirty="0" smtClean="0"/>
              <a:t>Joint angle limits were not definitive, they depended upon previous joints</a:t>
            </a:r>
          </a:p>
          <a:p>
            <a:pPr>
              <a:spcBef>
                <a:spcPts val="0"/>
              </a:spcBef>
              <a:buNone/>
            </a:pPr>
            <a:r>
              <a:rPr lang="en" dirty="0" smtClean="0"/>
              <a:t>Method of collecting data</a:t>
            </a:r>
          </a:p>
        </p:txBody>
      </p:sp>
      <p:sp>
        <p:nvSpPr>
          <p:cNvPr id="4" name="Slide Number Placeholder 3"/>
          <p:cNvSpPr>
            <a:spLocks noGrp="1"/>
          </p:cNvSpPr>
          <p:nvPr>
            <p:ph type="sldNum" sz="quarter" idx="10"/>
          </p:nvPr>
        </p:nvSpPr>
        <p:spPr/>
        <p:txBody>
          <a:bodyPr/>
          <a:lstStyle/>
          <a:p>
            <a:fld id="{78E4A049-8685-4352-9DC2-828F08FD542B}" type="slidenum">
              <a:rPr lang="en-US" smtClean="0"/>
              <a:pPr/>
              <a:t>8</a:t>
            </a:fld>
            <a:endParaRPr lang="en-US"/>
          </a:p>
        </p:txBody>
      </p:sp>
    </p:spTree>
    <p:extLst>
      <p:ext uri="{BB962C8B-B14F-4D97-AF65-F5344CB8AC3E}">
        <p14:creationId xmlns:p14="http://schemas.microsoft.com/office/powerpoint/2010/main" val="155514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AutoNum type="arabicPeriod"/>
            </a:pPr>
            <a:r>
              <a:rPr lang="en" dirty="0" smtClean="0"/>
              <a:t>Matlab does not supported reading of these unstandardized message Types so we had to create our own ROS nodes with which we were able to convert the data to standardized types.</a:t>
            </a:r>
          </a:p>
          <a:p>
            <a:pPr marL="457200" lvl="0" indent="-317500" rtl="0">
              <a:spcBef>
                <a:spcPts val="0"/>
              </a:spcBef>
              <a:buClr>
                <a:srgbClr val="000000"/>
              </a:buClr>
              <a:buSzPct val="127272"/>
              <a:buFont typeface="Arial"/>
              <a:buAutoNum type="arabicPeriod"/>
            </a:pPr>
            <a:r>
              <a:rPr lang="en" dirty="0" smtClean="0"/>
              <a:t>We were hoping to use the limits specified in the already developed software framework but the frame restricted the range of movement of the arm and so we soon realized that those joint limits were not usable for our purposes.</a:t>
            </a:r>
          </a:p>
          <a:p>
            <a:pPr marL="457200" lvl="0" indent="-317500">
              <a:spcBef>
                <a:spcPts val="0"/>
              </a:spcBef>
              <a:buClr>
                <a:srgbClr val="000000"/>
              </a:buClr>
              <a:buSzPct val="127272"/>
              <a:buFont typeface="Arial"/>
              <a:buAutoNum type="arabicPeriod"/>
            </a:pPr>
            <a:r>
              <a:rPr lang="en" dirty="0" smtClean="0"/>
              <a:t>For some joints the range of joint movement changed based on the state of the previous joint. e.g. joint 3 range was based on joint 2</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9</a:t>
            </a:fld>
            <a:endParaRPr lang="en-US"/>
          </a:p>
        </p:txBody>
      </p:sp>
    </p:spTree>
    <p:extLst>
      <p:ext uri="{BB962C8B-B14F-4D97-AF65-F5344CB8AC3E}">
        <p14:creationId xmlns:p14="http://schemas.microsoft.com/office/powerpoint/2010/main" val="3004677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How we got the estimates</a:t>
            </a:r>
          </a:p>
          <a:p>
            <a:pPr rtl="0">
              <a:spcBef>
                <a:spcPts val="0"/>
              </a:spcBef>
              <a:buNone/>
            </a:pPr>
            <a:r>
              <a:rPr lang="en" dirty="0" smtClean="0"/>
              <a:t>Augmentation of matrix</a:t>
            </a:r>
          </a:p>
          <a:p>
            <a:pPr>
              <a:spcBef>
                <a:spcPts val="0"/>
              </a:spcBef>
              <a:buNone/>
            </a:pPr>
            <a:r>
              <a:rPr lang="en" dirty="0" smtClean="0"/>
              <a:t>Moorse Penrose inverse</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3831653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solidFill>
                  <a:srgbClr val="333333"/>
                </a:solidFill>
              </a:rPr>
              <a:t>PID position control built in from ROS_CONTROL package. Joint_state_controller.</a:t>
            </a:r>
          </a:p>
          <a:p>
            <a:pPr>
              <a:spcBef>
                <a:spcPts val="0"/>
              </a:spcBef>
              <a:buNone/>
            </a:pPr>
            <a:r>
              <a:rPr lang="en" dirty="0" smtClean="0">
                <a:solidFill>
                  <a:srgbClr val="333333"/>
                </a:solidFill>
              </a:rPr>
              <a:t>We added PID torque control from ROS_CONTROL where you can specify the desired joint torque and the controller will try to achieve that value. Joint_effort_controller.</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3376719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smtClean="0"/>
              <a:t>Click icon to add picture</a:t>
            </a:r>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bg2"/>
                </a:solidFill>
                <a:latin typeface="Times New Roman" pitchFamily="18" charset="0"/>
                <a:cs typeface="Times New Roman" pitchFamily="18" charset="0"/>
              </a:rPr>
              <a:t>Worcester Polytechnic Institute</a:t>
            </a:r>
            <a:endParaRPr lang="en-US" dirty="0">
              <a:solidFill>
                <a:schemeClr val="bg2"/>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o9JyNBznjvY"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youtube.com/watch?v=SaixGzLoO2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60.png"/><Relationship Id="rId12"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100.png"/><Relationship Id="rId5" Type="http://schemas.openxmlformats.org/officeDocument/2006/relationships/image" Target="../media/image4.png"/><Relationship Id="rId10" Type="http://schemas.openxmlformats.org/officeDocument/2006/relationships/image" Target="../media/image90.png"/><Relationship Id="rId4" Type="http://schemas.openxmlformats.org/officeDocument/2006/relationships/image" Target="../media/image3.png"/><Relationship Id="rId9"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0" y="2286000"/>
            <a:ext cx="7848600" cy="1524000"/>
          </a:xfrm>
        </p:spPr>
        <p:txBody>
          <a:bodyPr/>
          <a:lstStyle/>
          <a:p>
            <a:r>
              <a:rPr lang="en" dirty="0"/>
              <a:t>Gravity Compensation Control of da Vinci Robot</a:t>
            </a:r>
            <a:endParaRPr lang="en-US" dirty="0"/>
          </a:p>
        </p:txBody>
      </p:sp>
      <p:sp>
        <p:nvSpPr>
          <p:cNvPr id="3" name="Subtitle 2"/>
          <p:cNvSpPr>
            <a:spLocks noGrp="1"/>
          </p:cNvSpPr>
          <p:nvPr>
            <p:ph type="subTitle" idx="1"/>
          </p:nvPr>
        </p:nvSpPr>
        <p:spPr>
          <a:xfrm>
            <a:off x="76200" y="6324600"/>
            <a:ext cx="6858000" cy="428077"/>
          </a:xfrm>
        </p:spPr>
        <p:txBody>
          <a:bodyPr>
            <a:noAutofit/>
          </a:bodyPr>
          <a:lstStyle/>
          <a:p>
            <a:r>
              <a:rPr lang="en-US" sz="1800" dirty="0" smtClean="0"/>
              <a:t>28 April 2015</a:t>
            </a:r>
          </a:p>
        </p:txBody>
      </p:sp>
      <p:sp>
        <p:nvSpPr>
          <p:cNvPr id="5" name="Title 1"/>
          <p:cNvSpPr txBox="1">
            <a:spLocks/>
          </p:cNvSpPr>
          <p:nvPr/>
        </p:nvSpPr>
        <p:spPr>
          <a:xfrm>
            <a:off x="6248400" y="76200"/>
            <a:ext cx="2895600" cy="12192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40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200" dirty="0" smtClean="0"/>
              <a:t>RBE501</a:t>
            </a:r>
            <a:br>
              <a:rPr lang="en-US" sz="2200" dirty="0" smtClean="0"/>
            </a:br>
            <a:r>
              <a:rPr lang="en-US" sz="2200" b="0" dirty="0" smtClean="0"/>
              <a:t>Robot Dynamics</a:t>
            </a:r>
          </a:p>
          <a:p>
            <a:r>
              <a:rPr lang="en-US" sz="2200" b="0" dirty="0" smtClean="0"/>
              <a:t>Professor Fischer </a:t>
            </a:r>
            <a:endParaRPr lang="en-US" sz="2200" dirty="0"/>
          </a:p>
        </p:txBody>
      </p:sp>
      <p:sp>
        <p:nvSpPr>
          <p:cNvPr id="2" name="Rectangle 1"/>
          <p:cNvSpPr/>
          <p:nvPr/>
        </p:nvSpPr>
        <p:spPr>
          <a:xfrm>
            <a:off x="457200" y="4648200"/>
            <a:ext cx="4572000" cy="1477328"/>
          </a:xfrm>
          <a:prstGeom prst="rect">
            <a:avLst/>
          </a:prstGeom>
        </p:spPr>
        <p:txBody>
          <a:bodyPr>
            <a:spAutoFit/>
          </a:bodyPr>
          <a:lstStyle/>
          <a:p>
            <a:pPr lvl="0">
              <a:buClr>
                <a:schemeClr val="dk1"/>
              </a:buClr>
              <a:buSzPct val="45833"/>
            </a:pPr>
            <a:r>
              <a:rPr lang="en-US" dirty="0">
                <a:solidFill>
                  <a:schemeClr val="dk1"/>
                </a:solidFill>
              </a:rPr>
              <a:t>Alex </a:t>
            </a:r>
            <a:r>
              <a:rPr lang="en-US" dirty="0" err="1">
                <a:solidFill>
                  <a:schemeClr val="dk1"/>
                </a:solidFill>
              </a:rPr>
              <a:t>Rutfield</a:t>
            </a:r>
            <a:endParaRPr lang="en-US" dirty="0">
              <a:solidFill>
                <a:schemeClr val="dk1"/>
              </a:solidFill>
            </a:endParaRPr>
          </a:p>
          <a:p>
            <a:pPr lvl="0">
              <a:buClr>
                <a:schemeClr val="dk1"/>
              </a:buClr>
              <a:buSzPct val="45833"/>
            </a:pPr>
            <a:r>
              <a:rPr lang="en-US" dirty="0" err="1">
                <a:solidFill>
                  <a:schemeClr val="dk1"/>
                </a:solidFill>
              </a:rPr>
              <a:t>Amaid</a:t>
            </a:r>
            <a:r>
              <a:rPr lang="en-US" dirty="0">
                <a:solidFill>
                  <a:schemeClr val="dk1"/>
                </a:solidFill>
              </a:rPr>
              <a:t> Zia</a:t>
            </a:r>
          </a:p>
          <a:p>
            <a:pPr lvl="0">
              <a:buClr>
                <a:schemeClr val="dk1"/>
              </a:buClr>
              <a:buSzPct val="45833"/>
            </a:pPr>
            <a:r>
              <a:rPr lang="en-US" dirty="0">
                <a:solidFill>
                  <a:schemeClr val="dk1"/>
                </a:solidFill>
              </a:rPr>
              <a:t>Brandon Boos</a:t>
            </a:r>
          </a:p>
          <a:p>
            <a:pPr lvl="0">
              <a:buClr>
                <a:schemeClr val="dk1"/>
              </a:buClr>
              <a:buSzPct val="45833"/>
            </a:pPr>
            <a:r>
              <a:rPr lang="en-US" dirty="0">
                <a:solidFill>
                  <a:schemeClr val="dk1"/>
                </a:solidFill>
              </a:rPr>
              <a:t>Junius Santoso</a:t>
            </a:r>
          </a:p>
          <a:p>
            <a:pPr lvl="0">
              <a:buClr>
                <a:schemeClr val="dk1"/>
              </a:buClr>
              <a:buSzPct val="45833"/>
            </a:pPr>
            <a:r>
              <a:rPr lang="en-US" dirty="0" err="1">
                <a:solidFill>
                  <a:schemeClr val="dk1"/>
                </a:solidFill>
              </a:rPr>
              <a:t>Nuttaworn</a:t>
            </a:r>
            <a:r>
              <a:rPr lang="en-US" dirty="0">
                <a:solidFill>
                  <a:schemeClr val="dk1"/>
                </a:solidFill>
              </a:rPr>
              <a:t> </a:t>
            </a:r>
            <a:r>
              <a:rPr lang="en-US" dirty="0" err="1">
                <a:solidFill>
                  <a:schemeClr val="dk1"/>
                </a:solidFill>
              </a:rPr>
              <a:t>Sujumnong</a:t>
            </a:r>
            <a:endParaRPr lang="en-US" dirty="0">
              <a:solidFill>
                <a:schemeClr val="dk1"/>
              </a:solidFill>
            </a:endParaRPr>
          </a:p>
        </p:txBody>
      </p:sp>
    </p:spTree>
    <p:extLst>
      <p:ext uri="{BB962C8B-B14F-4D97-AF65-F5344CB8AC3E}">
        <p14:creationId xmlns:p14="http://schemas.microsoft.com/office/powerpoint/2010/main" val="3575885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Data Collection Strategy</a:t>
            </a:r>
            <a:endParaRPr lang="en-US" dirty="0"/>
          </a:p>
        </p:txBody>
      </p:sp>
      <p:sp>
        <p:nvSpPr>
          <p:cNvPr id="3" name="Content Placeholder 2"/>
          <p:cNvSpPr>
            <a:spLocks noGrp="1"/>
          </p:cNvSpPr>
          <p:nvPr>
            <p:ph idx="1"/>
          </p:nvPr>
        </p:nvSpPr>
        <p:spPr>
          <a:xfrm>
            <a:off x="457200" y="1524000"/>
            <a:ext cx="8229600" cy="4419600"/>
          </a:xfrm>
        </p:spPr>
        <p:txBody>
          <a:bodyPr/>
          <a:lstStyle/>
          <a:p>
            <a:pPr>
              <a:spcBef>
                <a:spcPts val="0"/>
              </a:spcBef>
              <a:buNone/>
            </a:pPr>
            <a:r>
              <a:rPr lang="en" b="1" u="sng" dirty="0"/>
              <a:t>Requirement:</a:t>
            </a:r>
          </a:p>
          <a:p>
            <a:pPr>
              <a:spcBef>
                <a:spcPts val="0"/>
              </a:spcBef>
              <a:buNone/>
            </a:pPr>
            <a:r>
              <a:rPr lang="en" dirty="0"/>
              <a:t>Collect data over a varying range of arm configurations to get good </a:t>
            </a:r>
            <a:r>
              <a:rPr lang="en" dirty="0" smtClean="0"/>
              <a:t>estimates</a:t>
            </a:r>
          </a:p>
          <a:p>
            <a:pPr>
              <a:spcBef>
                <a:spcPts val="0"/>
              </a:spcBef>
              <a:buNone/>
            </a:pPr>
            <a:endParaRPr lang="en" dirty="0"/>
          </a:p>
          <a:p>
            <a:pPr>
              <a:spcBef>
                <a:spcPts val="0"/>
              </a:spcBef>
              <a:buNone/>
            </a:pPr>
            <a:r>
              <a:rPr lang="en" b="1" u="sng" dirty="0"/>
              <a:t>Strategy:</a:t>
            </a:r>
            <a:r>
              <a:rPr lang="en" dirty="0"/>
              <a:t> </a:t>
            </a:r>
          </a:p>
          <a:p>
            <a:pPr marL="457200" lvl="0" indent="-381000">
              <a:spcBef>
                <a:spcPts val="0"/>
              </a:spcBef>
              <a:buClr>
                <a:schemeClr val="dk1"/>
              </a:buClr>
              <a:buSzPct val="100000"/>
              <a:buFont typeface="Arial"/>
              <a:buChar char="●"/>
            </a:pPr>
            <a:r>
              <a:rPr lang="en" dirty="0"/>
              <a:t>Manually move arm to various positions</a:t>
            </a:r>
          </a:p>
          <a:p>
            <a:pPr marL="457200" lvl="0" indent="-381000">
              <a:spcBef>
                <a:spcPts val="0"/>
              </a:spcBef>
              <a:buClr>
                <a:schemeClr val="dk1"/>
              </a:buClr>
              <a:buSzPct val="100000"/>
              <a:buFont typeface="Arial"/>
              <a:buChar char="●"/>
            </a:pPr>
            <a:r>
              <a:rPr lang="en" dirty="0"/>
              <a:t>Record positions</a:t>
            </a:r>
          </a:p>
          <a:p>
            <a:pPr marL="457200" lvl="0" indent="-381000">
              <a:spcBef>
                <a:spcPts val="0"/>
              </a:spcBef>
              <a:buClr>
                <a:schemeClr val="dk1"/>
              </a:buClr>
              <a:buSzPct val="100000"/>
              <a:buFont typeface="Arial"/>
              <a:buChar char="●"/>
            </a:pPr>
            <a:r>
              <a:rPr lang="en" dirty="0"/>
              <a:t>Command (with Matlab) arm to move to those positions</a:t>
            </a:r>
          </a:p>
          <a:p>
            <a:pPr marL="457200" lvl="0" indent="-381000">
              <a:spcBef>
                <a:spcPts val="0"/>
              </a:spcBef>
              <a:buClr>
                <a:schemeClr val="dk1"/>
              </a:buClr>
              <a:buSzPct val="100000"/>
              <a:buFont typeface="Arial"/>
              <a:buChar char="●"/>
            </a:pPr>
            <a:r>
              <a:rPr lang="en" dirty="0"/>
              <a:t>Give a little delay before recording the torques for each pose</a:t>
            </a:r>
          </a:p>
          <a:p>
            <a:pPr lvl="0">
              <a:spcBef>
                <a:spcPts val="0"/>
              </a:spcBef>
              <a:buNone/>
            </a:pPr>
            <a:endParaRPr lang="en" sz="2000" dirty="0"/>
          </a:p>
        </p:txBody>
      </p:sp>
    </p:spTree>
    <p:extLst>
      <p:ext uri="{BB962C8B-B14F-4D97-AF65-F5344CB8AC3E}">
        <p14:creationId xmlns:p14="http://schemas.microsoft.com/office/powerpoint/2010/main" val="1474193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Control Implementation</a:t>
            </a:r>
            <a:endParaRPr lang="en-US" dirty="0"/>
          </a:p>
        </p:txBody>
      </p:sp>
      <p:sp>
        <p:nvSpPr>
          <p:cNvPr id="3" name="Content Placeholder 2"/>
          <p:cNvSpPr>
            <a:spLocks noGrp="1"/>
          </p:cNvSpPr>
          <p:nvPr>
            <p:ph idx="1"/>
          </p:nvPr>
        </p:nvSpPr>
        <p:spPr>
          <a:xfrm>
            <a:off x="457200" y="1524000"/>
            <a:ext cx="8229600" cy="4419600"/>
          </a:xfrm>
        </p:spPr>
        <p:txBody>
          <a:bodyPr/>
          <a:lstStyle/>
          <a:p>
            <a:pPr marL="457200" lvl="0" indent="-419100">
              <a:spcBef>
                <a:spcPts val="0"/>
              </a:spcBef>
              <a:buClr>
                <a:schemeClr val="dk1"/>
              </a:buClr>
              <a:buSzPct val="100000"/>
              <a:buFont typeface="Arial"/>
              <a:buChar char="●"/>
            </a:pPr>
            <a:r>
              <a:rPr lang="en-US" dirty="0"/>
              <a:t>Method of Estimation</a:t>
            </a:r>
          </a:p>
          <a:p>
            <a:pPr marL="914400" lvl="1" indent="-381000">
              <a:spcBef>
                <a:spcPts val="0"/>
              </a:spcBef>
              <a:buClr>
                <a:schemeClr val="dk1"/>
              </a:buClr>
              <a:buSzPct val="80000"/>
              <a:buFont typeface="Courier New"/>
              <a:buChar char="o"/>
            </a:pPr>
            <a:r>
              <a:rPr lang="en-US" dirty="0"/>
              <a:t>Augmentation of Matrices</a:t>
            </a:r>
          </a:p>
          <a:p>
            <a:pPr marL="457200" indent="0">
              <a:spcBef>
                <a:spcPts val="0"/>
              </a:spcBef>
              <a:buNone/>
            </a:pPr>
            <a:endParaRPr lang="en-US" dirty="0" smtClean="0"/>
          </a:p>
          <a:p>
            <a:pPr marL="457200" indent="0">
              <a:spcBef>
                <a:spcPts val="0"/>
              </a:spcBef>
              <a:buNone/>
            </a:pPr>
            <a:endParaRPr lang="en-US" dirty="0"/>
          </a:p>
          <a:p>
            <a:pPr marL="457200" indent="0">
              <a:spcBef>
                <a:spcPts val="0"/>
              </a:spcBef>
              <a:buNone/>
            </a:pPr>
            <a:endParaRPr lang="en-US" dirty="0"/>
          </a:p>
          <a:p>
            <a:pPr marL="457200" lvl="0" indent="0">
              <a:spcBef>
                <a:spcPts val="0"/>
              </a:spcBef>
              <a:buNone/>
            </a:pPr>
            <a:endParaRPr lang="en-US" dirty="0" smtClean="0"/>
          </a:p>
          <a:p>
            <a:pPr marL="457200" lvl="0" indent="0">
              <a:spcBef>
                <a:spcPts val="0"/>
              </a:spcBef>
              <a:buNone/>
            </a:pPr>
            <a:endParaRPr lang="en-US" dirty="0"/>
          </a:p>
          <a:p>
            <a:pPr marL="914400" lvl="1" indent="-381000">
              <a:spcBef>
                <a:spcPts val="0"/>
              </a:spcBef>
              <a:buClr>
                <a:schemeClr val="dk1"/>
              </a:buClr>
              <a:buSzPct val="80000"/>
              <a:buFont typeface="Courier New"/>
              <a:buChar char="o"/>
            </a:pPr>
            <a:r>
              <a:rPr lang="en-US" dirty="0"/>
              <a:t>Left pseudo inverse</a:t>
            </a:r>
          </a:p>
          <a:p>
            <a:pPr marL="457200" lvl="0" indent="0">
              <a:spcBef>
                <a:spcPts val="0"/>
              </a:spcBef>
              <a:buNone/>
            </a:pPr>
            <a:endParaRPr lang="en-US" dirty="0"/>
          </a:p>
          <a:p>
            <a:pPr lvl="0">
              <a:spcBef>
                <a:spcPts val="0"/>
              </a:spcBef>
              <a:buNone/>
            </a:pPr>
            <a:endParaRPr lang="en" sz="2000" dirty="0"/>
          </a:p>
        </p:txBody>
      </p:sp>
      <p:pic>
        <p:nvPicPr>
          <p:cNvPr id="5" name="Shape 101"/>
          <p:cNvPicPr preferRelativeResize="0"/>
          <p:nvPr/>
        </p:nvPicPr>
        <p:blipFill>
          <a:blip r:embed="rId3">
            <a:alphaModFix/>
          </a:blip>
          <a:stretch>
            <a:fillRect/>
          </a:stretch>
        </p:blipFill>
        <p:spPr>
          <a:xfrm>
            <a:off x="2057400" y="2438400"/>
            <a:ext cx="3352800" cy="1143000"/>
          </a:xfrm>
          <a:prstGeom prst="rect">
            <a:avLst/>
          </a:prstGeom>
          <a:noFill/>
          <a:ln>
            <a:noFill/>
          </a:ln>
        </p:spPr>
      </p:pic>
      <p:pic>
        <p:nvPicPr>
          <p:cNvPr id="6" name="Shape 102"/>
          <p:cNvPicPr preferRelativeResize="0"/>
          <p:nvPr/>
        </p:nvPicPr>
        <p:blipFill>
          <a:blip r:embed="rId4">
            <a:alphaModFix/>
          </a:blip>
          <a:stretch>
            <a:fillRect/>
          </a:stretch>
        </p:blipFill>
        <p:spPr>
          <a:xfrm>
            <a:off x="2209800" y="4495800"/>
            <a:ext cx="2133600" cy="757238"/>
          </a:xfrm>
          <a:prstGeom prst="rect">
            <a:avLst/>
          </a:prstGeom>
          <a:noFill/>
          <a:ln>
            <a:noFill/>
          </a:ln>
        </p:spPr>
      </p:pic>
      <p:pic>
        <p:nvPicPr>
          <p:cNvPr id="7" name="Shape 103"/>
          <p:cNvPicPr preferRelativeResize="0"/>
          <p:nvPr/>
        </p:nvPicPr>
        <p:blipFill>
          <a:blip r:embed="rId5">
            <a:alphaModFix/>
          </a:blip>
          <a:stretch>
            <a:fillRect/>
          </a:stretch>
        </p:blipFill>
        <p:spPr>
          <a:xfrm>
            <a:off x="6781800" y="447675"/>
            <a:ext cx="2209800" cy="590550"/>
          </a:xfrm>
          <a:prstGeom prst="rect">
            <a:avLst/>
          </a:prstGeom>
          <a:noFill/>
          <a:ln>
            <a:noFill/>
          </a:ln>
        </p:spPr>
      </p:pic>
    </p:spTree>
    <p:extLst>
      <p:ext uri="{BB962C8B-B14F-4D97-AF65-F5344CB8AC3E}">
        <p14:creationId xmlns:p14="http://schemas.microsoft.com/office/powerpoint/2010/main" val="783141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Results </a:t>
            </a:r>
            <a:r>
              <a:rPr lang="en" dirty="0"/>
              <a:t>(cont.)</a:t>
            </a:r>
            <a:endParaRPr lang="en-US" dirty="0"/>
          </a:p>
        </p:txBody>
      </p:sp>
      <p:sp>
        <p:nvSpPr>
          <p:cNvPr id="3" name="Content Placeholder 2"/>
          <p:cNvSpPr>
            <a:spLocks noGrp="1"/>
          </p:cNvSpPr>
          <p:nvPr>
            <p:ph idx="1"/>
          </p:nvPr>
        </p:nvSpPr>
        <p:spPr/>
        <p:txBody>
          <a:bodyPr/>
          <a:lstStyle/>
          <a:p>
            <a:pPr marL="0" indent="0">
              <a:buNone/>
            </a:pPr>
            <a:r>
              <a:rPr lang="en" dirty="0"/>
              <a:t>Plot of torque error for each joint</a:t>
            </a:r>
          </a:p>
          <a:p>
            <a:pPr marL="0" indent="0">
              <a:buNone/>
            </a:pP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12</a:t>
            </a:fld>
            <a:endParaRPr lang="en-US" dirty="0"/>
          </a:p>
        </p:txBody>
      </p:sp>
      <p:pic>
        <p:nvPicPr>
          <p:cNvPr id="6" name="Shape 110"/>
          <p:cNvPicPr preferRelativeResize="0"/>
          <p:nvPr/>
        </p:nvPicPr>
        <p:blipFill>
          <a:blip r:embed="rId2">
            <a:alphaModFix/>
          </a:blip>
          <a:stretch>
            <a:fillRect/>
          </a:stretch>
        </p:blipFill>
        <p:spPr>
          <a:xfrm>
            <a:off x="4572000" y="2191871"/>
            <a:ext cx="4443250" cy="2777025"/>
          </a:xfrm>
          <a:prstGeom prst="rect">
            <a:avLst/>
          </a:prstGeom>
          <a:noFill/>
          <a:ln>
            <a:noFill/>
          </a:ln>
        </p:spPr>
      </p:pic>
      <p:pic>
        <p:nvPicPr>
          <p:cNvPr id="7" name="Shape 111"/>
          <p:cNvPicPr preferRelativeResize="0"/>
          <p:nvPr/>
        </p:nvPicPr>
        <p:blipFill>
          <a:blip r:embed="rId3">
            <a:alphaModFix/>
          </a:blip>
          <a:stretch>
            <a:fillRect/>
          </a:stretch>
        </p:blipFill>
        <p:spPr>
          <a:xfrm>
            <a:off x="457200" y="2191871"/>
            <a:ext cx="3950977" cy="2801574"/>
          </a:xfrm>
          <a:prstGeom prst="rect">
            <a:avLst/>
          </a:prstGeom>
          <a:noFill/>
          <a:ln>
            <a:noFill/>
          </a:ln>
        </p:spPr>
      </p:pic>
    </p:spTree>
    <p:extLst>
      <p:ext uri="{BB962C8B-B14F-4D97-AF65-F5344CB8AC3E}">
        <p14:creationId xmlns:p14="http://schemas.microsoft.com/office/powerpoint/2010/main" val="1611400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Results (</a:t>
            </a:r>
            <a:r>
              <a:rPr lang="en" dirty="0"/>
              <a:t>cont.)</a:t>
            </a:r>
            <a:r>
              <a:rPr lang="en" dirty="0" smtClean="0"/>
              <a:t> </a:t>
            </a:r>
            <a:endParaRPr lang="en-US" dirty="0"/>
          </a:p>
        </p:txBody>
      </p:sp>
      <p:sp>
        <p:nvSpPr>
          <p:cNvPr id="3" name="Content Placeholder 2"/>
          <p:cNvSpPr>
            <a:spLocks noGrp="1"/>
          </p:cNvSpPr>
          <p:nvPr>
            <p:ph idx="1"/>
          </p:nvPr>
        </p:nvSpPr>
        <p:spPr/>
        <p:txBody>
          <a:bodyPr/>
          <a:lstStyle/>
          <a:p>
            <a:pPr marL="0" indent="0">
              <a:buNone/>
            </a:pPr>
            <a:r>
              <a:rPr lang="en" dirty="0"/>
              <a:t>Plot of torque error for each joint</a:t>
            </a:r>
          </a:p>
          <a:p>
            <a:pPr marL="0" indent="0">
              <a:buNone/>
            </a:pP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13</a:t>
            </a:fld>
            <a:endParaRPr lang="en-US" dirty="0"/>
          </a:p>
        </p:txBody>
      </p:sp>
      <p:pic>
        <p:nvPicPr>
          <p:cNvPr id="8" name="Shape 118"/>
          <p:cNvPicPr preferRelativeResize="0"/>
          <p:nvPr/>
        </p:nvPicPr>
        <p:blipFill>
          <a:blip r:embed="rId2">
            <a:alphaModFix/>
          </a:blip>
          <a:stretch>
            <a:fillRect/>
          </a:stretch>
        </p:blipFill>
        <p:spPr>
          <a:xfrm>
            <a:off x="457200" y="2238900"/>
            <a:ext cx="4306949" cy="3054000"/>
          </a:xfrm>
          <a:prstGeom prst="rect">
            <a:avLst/>
          </a:prstGeom>
          <a:noFill/>
          <a:ln>
            <a:noFill/>
          </a:ln>
        </p:spPr>
      </p:pic>
      <p:pic>
        <p:nvPicPr>
          <p:cNvPr id="9" name="Shape 119"/>
          <p:cNvPicPr preferRelativeResize="0"/>
          <p:nvPr/>
        </p:nvPicPr>
        <p:blipFill>
          <a:blip r:embed="rId3">
            <a:alphaModFix/>
          </a:blip>
          <a:stretch>
            <a:fillRect/>
          </a:stretch>
        </p:blipFill>
        <p:spPr>
          <a:xfrm>
            <a:off x="4764150" y="2238900"/>
            <a:ext cx="4071999" cy="3053999"/>
          </a:xfrm>
          <a:prstGeom prst="rect">
            <a:avLst/>
          </a:prstGeom>
          <a:noFill/>
          <a:ln>
            <a:noFill/>
          </a:ln>
        </p:spPr>
      </p:pic>
    </p:spTree>
    <p:extLst>
      <p:ext uri="{BB962C8B-B14F-4D97-AF65-F5344CB8AC3E}">
        <p14:creationId xmlns:p14="http://schemas.microsoft.com/office/powerpoint/2010/main" val="13436492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Results</a:t>
            </a:r>
            <a:r>
              <a:rPr lang="en" dirty="0"/>
              <a:t>(cont.)</a:t>
            </a:r>
            <a:r>
              <a:rPr lang="en" dirty="0" smtClean="0"/>
              <a:t> </a:t>
            </a:r>
            <a:endParaRPr lang="en-US" dirty="0"/>
          </a:p>
        </p:txBody>
      </p:sp>
      <p:sp>
        <p:nvSpPr>
          <p:cNvPr id="3" name="Content Placeholder 2"/>
          <p:cNvSpPr>
            <a:spLocks noGrp="1"/>
          </p:cNvSpPr>
          <p:nvPr>
            <p:ph idx="1"/>
          </p:nvPr>
        </p:nvSpPr>
        <p:spPr/>
        <p:txBody>
          <a:bodyPr/>
          <a:lstStyle/>
          <a:p>
            <a:pPr marL="0" indent="0">
              <a:buNone/>
            </a:pPr>
            <a:r>
              <a:rPr lang="en" dirty="0"/>
              <a:t>Plot of torque error for each joint</a:t>
            </a:r>
          </a:p>
          <a:p>
            <a:pPr marL="0" indent="0">
              <a:buNone/>
            </a:pP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14</a:t>
            </a:fld>
            <a:endParaRPr lang="en-US" dirty="0"/>
          </a:p>
        </p:txBody>
      </p:sp>
      <p:pic>
        <p:nvPicPr>
          <p:cNvPr id="10" name="Shape 126"/>
          <p:cNvPicPr preferRelativeResize="0"/>
          <p:nvPr/>
        </p:nvPicPr>
        <p:blipFill>
          <a:blip r:embed="rId2">
            <a:alphaModFix/>
          </a:blip>
          <a:stretch>
            <a:fillRect/>
          </a:stretch>
        </p:blipFill>
        <p:spPr>
          <a:xfrm>
            <a:off x="457200" y="2355150"/>
            <a:ext cx="3968675" cy="2976500"/>
          </a:xfrm>
          <a:prstGeom prst="rect">
            <a:avLst/>
          </a:prstGeom>
          <a:noFill/>
          <a:ln>
            <a:noFill/>
          </a:ln>
        </p:spPr>
      </p:pic>
      <p:pic>
        <p:nvPicPr>
          <p:cNvPr id="11" name="Shape 127"/>
          <p:cNvPicPr preferRelativeResize="0"/>
          <p:nvPr/>
        </p:nvPicPr>
        <p:blipFill>
          <a:blip r:embed="rId3">
            <a:alphaModFix/>
          </a:blip>
          <a:stretch>
            <a:fillRect/>
          </a:stretch>
        </p:blipFill>
        <p:spPr>
          <a:xfrm>
            <a:off x="4737475" y="2355150"/>
            <a:ext cx="3968674" cy="2976500"/>
          </a:xfrm>
          <a:prstGeom prst="rect">
            <a:avLst/>
          </a:prstGeom>
          <a:noFill/>
          <a:ln>
            <a:noFill/>
          </a:ln>
        </p:spPr>
      </p:pic>
    </p:spTree>
    <p:extLst>
      <p:ext uri="{BB962C8B-B14F-4D97-AF65-F5344CB8AC3E}">
        <p14:creationId xmlns:p14="http://schemas.microsoft.com/office/powerpoint/2010/main" val="1936139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Results</a:t>
            </a:r>
            <a:r>
              <a:rPr lang="en" dirty="0"/>
              <a:t>(cont.)</a:t>
            </a:r>
            <a:r>
              <a:rPr lang="en" dirty="0" smtClean="0"/>
              <a:t> </a:t>
            </a:r>
            <a:endParaRPr lang="en-US" dirty="0"/>
          </a:p>
        </p:txBody>
      </p:sp>
      <p:sp>
        <p:nvSpPr>
          <p:cNvPr id="3" name="Content Placeholder 2"/>
          <p:cNvSpPr>
            <a:spLocks noGrp="1"/>
          </p:cNvSpPr>
          <p:nvPr>
            <p:ph idx="1"/>
          </p:nvPr>
        </p:nvSpPr>
        <p:spPr/>
        <p:txBody>
          <a:bodyPr/>
          <a:lstStyle/>
          <a:p>
            <a:pPr>
              <a:spcBef>
                <a:spcPts val="0"/>
              </a:spcBef>
              <a:buNone/>
            </a:pPr>
            <a:r>
              <a:rPr lang="en" dirty="0"/>
              <a:t>Demonstration </a:t>
            </a:r>
            <a:r>
              <a:rPr lang="en" dirty="0" smtClean="0"/>
              <a:t>video</a:t>
            </a:r>
            <a:endParaRPr lang="e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15</a:t>
            </a:fld>
            <a:endParaRPr lang="en-US" dirty="0"/>
          </a:p>
        </p:txBody>
      </p:sp>
      <p:pic>
        <p:nvPicPr>
          <p:cNvPr id="7" name="Picture 6"/>
          <p:cNvPicPr>
            <a:picLocks noChangeAspect="1"/>
          </p:cNvPicPr>
          <p:nvPr/>
        </p:nvPicPr>
        <p:blipFill>
          <a:blip r:embed="rId2"/>
          <a:stretch>
            <a:fillRect/>
          </a:stretch>
        </p:blipFill>
        <p:spPr>
          <a:xfrm>
            <a:off x="1828800" y="2220197"/>
            <a:ext cx="5788098" cy="3255805"/>
          </a:xfrm>
          <a:prstGeom prst="rect">
            <a:avLst/>
          </a:prstGeom>
        </p:spPr>
      </p:pic>
      <p:sp>
        <p:nvSpPr>
          <p:cNvPr id="6" name="TextBox 5"/>
          <p:cNvSpPr txBox="1"/>
          <p:nvPr/>
        </p:nvSpPr>
        <p:spPr>
          <a:xfrm>
            <a:off x="2133600" y="5476003"/>
            <a:ext cx="5334000" cy="380999"/>
          </a:xfrm>
          <a:prstGeom prst="rect">
            <a:avLst/>
          </a:prstGeom>
          <a:noFill/>
        </p:spPr>
        <p:txBody>
          <a:bodyPr wrap="none" rtlCol="0">
            <a:noAutofit/>
          </a:bodyPr>
          <a:lstStyle/>
          <a:p>
            <a:pPr algn="ctr"/>
            <a:r>
              <a:rPr lang="en-US" sz="1600" dirty="0">
                <a:hlinkClick r:id="rId3"/>
              </a:rPr>
              <a:t>https://</a:t>
            </a:r>
            <a:r>
              <a:rPr lang="en-US" sz="1600" dirty="0" smtClean="0">
                <a:hlinkClick r:id="rId3"/>
              </a:rPr>
              <a:t>www.youtube.com/watch?v=o9JyNBznjvY</a:t>
            </a:r>
            <a:endParaRPr lang="en-US" sz="1600" dirty="0" smtClean="0"/>
          </a:p>
          <a:p>
            <a:pPr algn="ctr"/>
            <a:endParaRPr lang="en-US" sz="1600" dirty="0" smtClean="0"/>
          </a:p>
        </p:txBody>
      </p:sp>
    </p:spTree>
    <p:extLst>
      <p:ext uri="{BB962C8B-B14F-4D97-AF65-F5344CB8AC3E}">
        <p14:creationId xmlns:p14="http://schemas.microsoft.com/office/powerpoint/2010/main" val="25220368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Control of MTM in Gazebo</a:t>
            </a:r>
            <a:endParaRPr lang="en-US" dirty="0"/>
          </a:p>
        </p:txBody>
      </p:sp>
      <p:sp>
        <p:nvSpPr>
          <p:cNvPr id="3" name="Content Placeholder 2"/>
          <p:cNvSpPr>
            <a:spLocks noGrp="1"/>
          </p:cNvSpPr>
          <p:nvPr>
            <p:ph idx="1"/>
          </p:nvPr>
        </p:nvSpPr>
        <p:spPr/>
        <p:txBody>
          <a:bodyPr>
            <a:normAutofit/>
          </a:bodyPr>
          <a:lstStyle/>
          <a:p>
            <a:pPr>
              <a:spcBef>
                <a:spcPts val="0"/>
              </a:spcBef>
              <a:buNone/>
            </a:pPr>
            <a:r>
              <a:rPr lang="en-US" sz="2200" dirty="0"/>
              <a:t>Position (PID) control of MTM arm was available.</a:t>
            </a:r>
          </a:p>
          <a:p>
            <a:pPr>
              <a:spcBef>
                <a:spcPts val="0"/>
              </a:spcBef>
              <a:buNone/>
            </a:pPr>
            <a:endParaRPr lang="en-US" sz="2200" dirty="0"/>
          </a:p>
          <a:p>
            <a:pPr marL="0" indent="0">
              <a:spcBef>
                <a:spcPts val="0"/>
              </a:spcBef>
              <a:buNone/>
            </a:pPr>
            <a:r>
              <a:rPr lang="en-US" sz="2200" dirty="0"/>
              <a:t>Our team created torque control to achieve </a:t>
            </a:r>
            <a:r>
              <a:rPr lang="en-US" sz="2200" dirty="0" smtClean="0"/>
              <a:t>gravity compensation </a:t>
            </a:r>
            <a:r>
              <a:rPr lang="en-US" sz="2200" dirty="0"/>
              <a:t>control. Gravity compensation with PID.</a:t>
            </a:r>
          </a:p>
          <a:p>
            <a:pPr>
              <a:spcBef>
                <a:spcPts val="0"/>
              </a:spcBef>
              <a:buNone/>
            </a:pPr>
            <a:endParaRPr lang="en-US" sz="2200" dirty="0"/>
          </a:p>
          <a:p>
            <a:pPr>
              <a:spcBef>
                <a:spcPts val="0"/>
              </a:spcBef>
              <a:buNone/>
            </a:pPr>
            <a:r>
              <a:rPr lang="en-US" sz="2200" dirty="0"/>
              <a:t>Similar approach to the real robot implementation</a:t>
            </a:r>
            <a:r>
              <a:rPr lang="en-US" sz="2200" dirty="0" smtClean="0"/>
              <a:t>.</a:t>
            </a:r>
          </a:p>
          <a:p>
            <a:pPr>
              <a:spcBef>
                <a:spcPts val="0"/>
              </a:spcBef>
              <a:buNone/>
            </a:pPr>
            <a:endParaRPr lang="en-US" sz="2200" dirty="0"/>
          </a:p>
          <a:p>
            <a:pPr marL="0" indent="0">
              <a:spcBef>
                <a:spcPts val="0"/>
              </a:spcBef>
              <a:buNone/>
            </a:pPr>
            <a:r>
              <a:rPr lang="en-US" sz="2200" dirty="0"/>
              <a:t>Develop model for given robot configuration (kinematics, center of masses) but this time we don’t have to do the parameter identification since we specified them in the gazebo model.</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16</a:t>
            </a:fld>
            <a:endParaRPr lang="en-US" dirty="0"/>
          </a:p>
        </p:txBody>
      </p:sp>
      <p:pic>
        <p:nvPicPr>
          <p:cNvPr id="10" name="Shape 140"/>
          <p:cNvPicPr preferRelativeResize="0"/>
          <p:nvPr/>
        </p:nvPicPr>
        <p:blipFill>
          <a:blip r:embed="rId3">
            <a:alphaModFix/>
          </a:blip>
          <a:stretch>
            <a:fillRect/>
          </a:stretch>
        </p:blipFill>
        <p:spPr>
          <a:xfrm>
            <a:off x="7909075" y="327251"/>
            <a:ext cx="777725" cy="815749"/>
          </a:xfrm>
          <a:prstGeom prst="rect">
            <a:avLst/>
          </a:prstGeom>
          <a:noFill/>
          <a:ln>
            <a:noFill/>
          </a:ln>
        </p:spPr>
      </p:pic>
    </p:spTree>
    <p:extLst>
      <p:ext uri="{BB962C8B-B14F-4D97-AF65-F5344CB8AC3E}">
        <p14:creationId xmlns:p14="http://schemas.microsoft.com/office/powerpoint/2010/main" val="432627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MTM model in Gazebo</a:t>
            </a:r>
            <a:endParaRPr lang="en-US" dirty="0"/>
          </a:p>
        </p:txBody>
      </p:sp>
      <p:sp>
        <p:nvSpPr>
          <p:cNvPr id="3" name="Content Placeholder 2"/>
          <p:cNvSpPr>
            <a:spLocks noGrp="1"/>
          </p:cNvSpPr>
          <p:nvPr>
            <p:ph idx="1"/>
          </p:nvPr>
        </p:nvSpPr>
        <p:spPr/>
        <p:txBody>
          <a:bodyPr>
            <a:normAutofit/>
          </a:bodyPr>
          <a:lstStyle/>
          <a:p>
            <a:pPr>
              <a:spcBef>
                <a:spcPts val="0"/>
              </a:spcBef>
              <a:buNone/>
            </a:pPr>
            <a:endParaRPr lang="en-US" sz="2200"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17</a:t>
            </a:fld>
            <a:endParaRPr lang="en-US" dirty="0"/>
          </a:p>
        </p:txBody>
      </p:sp>
      <p:pic>
        <p:nvPicPr>
          <p:cNvPr id="7" name="Shape 146"/>
          <p:cNvPicPr preferRelativeResize="0"/>
          <p:nvPr/>
        </p:nvPicPr>
        <p:blipFill rotWithShape="1">
          <a:blip r:embed="rId3">
            <a:alphaModFix/>
          </a:blip>
          <a:srcRect l="17517" t="2713" r="-774" b="1048"/>
          <a:stretch/>
        </p:blipFill>
        <p:spPr>
          <a:xfrm>
            <a:off x="457200" y="2204475"/>
            <a:ext cx="4056283" cy="2657850"/>
          </a:xfrm>
          <a:prstGeom prst="rect">
            <a:avLst/>
          </a:prstGeom>
          <a:noFill/>
          <a:ln>
            <a:noFill/>
          </a:ln>
        </p:spPr>
      </p:pic>
      <p:pic>
        <p:nvPicPr>
          <p:cNvPr id="8" name="Shape 147"/>
          <p:cNvPicPr preferRelativeResize="0"/>
          <p:nvPr/>
        </p:nvPicPr>
        <p:blipFill rotWithShape="1">
          <a:blip r:embed="rId4">
            <a:alphaModFix/>
          </a:blip>
          <a:srcRect l="17384" t="2714" r="882"/>
          <a:stretch/>
        </p:blipFill>
        <p:spPr>
          <a:xfrm>
            <a:off x="4809419" y="2204475"/>
            <a:ext cx="3969676" cy="2657844"/>
          </a:xfrm>
          <a:prstGeom prst="rect">
            <a:avLst/>
          </a:prstGeom>
          <a:noFill/>
          <a:ln>
            <a:noFill/>
          </a:ln>
        </p:spPr>
      </p:pic>
      <p:sp>
        <p:nvSpPr>
          <p:cNvPr id="9" name="Shape 148"/>
          <p:cNvSpPr txBox="1"/>
          <p:nvPr/>
        </p:nvSpPr>
        <p:spPr>
          <a:xfrm>
            <a:off x="1600200" y="4832761"/>
            <a:ext cx="2319025" cy="328450"/>
          </a:xfrm>
          <a:prstGeom prst="rect">
            <a:avLst/>
          </a:prstGeom>
          <a:noFill/>
          <a:ln>
            <a:noFill/>
          </a:ln>
        </p:spPr>
        <p:txBody>
          <a:bodyPr lIns="91425" tIns="91425" rIns="91425" bIns="91425" anchor="t" anchorCtr="0">
            <a:noAutofit/>
          </a:bodyPr>
          <a:lstStyle/>
          <a:p>
            <a:pPr>
              <a:spcBef>
                <a:spcPts val="0"/>
              </a:spcBef>
              <a:buNone/>
            </a:pPr>
            <a:r>
              <a:rPr lang="en" dirty="0"/>
              <a:t>Joint locations</a:t>
            </a:r>
          </a:p>
        </p:txBody>
      </p:sp>
      <p:sp>
        <p:nvSpPr>
          <p:cNvPr id="11" name="Shape 149"/>
          <p:cNvSpPr txBox="1"/>
          <p:nvPr/>
        </p:nvSpPr>
        <p:spPr>
          <a:xfrm>
            <a:off x="5791200" y="4804487"/>
            <a:ext cx="2752361" cy="328450"/>
          </a:xfrm>
          <a:prstGeom prst="rect">
            <a:avLst/>
          </a:prstGeom>
          <a:noFill/>
          <a:ln>
            <a:noFill/>
          </a:ln>
        </p:spPr>
        <p:txBody>
          <a:bodyPr lIns="91425" tIns="91425" rIns="91425" bIns="91425" anchor="t" anchorCtr="0">
            <a:noAutofit/>
          </a:bodyPr>
          <a:lstStyle/>
          <a:p>
            <a:pPr lvl="0" rtl="0">
              <a:spcBef>
                <a:spcPts val="0"/>
              </a:spcBef>
              <a:buNone/>
            </a:pPr>
            <a:r>
              <a:rPr lang="en" dirty="0"/>
              <a:t>Center of masses</a:t>
            </a:r>
          </a:p>
        </p:txBody>
      </p:sp>
    </p:spTree>
    <p:extLst>
      <p:ext uri="{BB962C8B-B14F-4D97-AF65-F5344CB8AC3E}">
        <p14:creationId xmlns:p14="http://schemas.microsoft.com/office/powerpoint/2010/main" val="8930736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Simulation</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18</a:t>
            </a:fld>
            <a:endParaRPr lang="en-US" dirty="0"/>
          </a:p>
        </p:txBody>
      </p:sp>
      <p:pic>
        <p:nvPicPr>
          <p:cNvPr id="12" name="Shape 156"/>
          <p:cNvPicPr preferRelativeResize="0"/>
          <p:nvPr/>
        </p:nvPicPr>
        <p:blipFill>
          <a:blip r:embed="rId3">
            <a:alphaModFix/>
          </a:blip>
          <a:stretch>
            <a:fillRect/>
          </a:stretch>
        </p:blipFill>
        <p:spPr>
          <a:xfrm>
            <a:off x="1828800" y="1834412"/>
            <a:ext cx="5669649" cy="3189175"/>
          </a:xfrm>
          <a:prstGeom prst="rect">
            <a:avLst/>
          </a:prstGeom>
          <a:noFill/>
          <a:ln>
            <a:noFill/>
          </a:ln>
        </p:spPr>
      </p:pic>
      <p:sp>
        <p:nvSpPr>
          <p:cNvPr id="3" name="TextBox 2"/>
          <p:cNvSpPr txBox="1"/>
          <p:nvPr/>
        </p:nvSpPr>
        <p:spPr>
          <a:xfrm>
            <a:off x="1905000" y="5054067"/>
            <a:ext cx="5486400" cy="380999"/>
          </a:xfrm>
          <a:prstGeom prst="rect">
            <a:avLst/>
          </a:prstGeom>
          <a:noFill/>
        </p:spPr>
        <p:txBody>
          <a:bodyPr wrap="none" rtlCol="0">
            <a:noAutofit/>
          </a:bodyPr>
          <a:lstStyle/>
          <a:p>
            <a:pPr algn="ctr"/>
            <a:r>
              <a:rPr lang="en-US" sz="1600" dirty="0">
                <a:hlinkClick r:id="rId4"/>
              </a:rPr>
              <a:t>https://</a:t>
            </a:r>
            <a:r>
              <a:rPr lang="en-US" sz="1600" dirty="0" smtClean="0">
                <a:hlinkClick r:id="rId4"/>
              </a:rPr>
              <a:t>www.youtube.com/watch?v=SaixGzLoO2I</a:t>
            </a:r>
            <a:endParaRPr lang="en-US" sz="1600" dirty="0" smtClean="0"/>
          </a:p>
          <a:p>
            <a:pPr algn="ctr"/>
            <a:endParaRPr lang="en-US" sz="1600" dirty="0" err="1" smtClean="0"/>
          </a:p>
        </p:txBody>
      </p:sp>
    </p:spTree>
    <p:extLst>
      <p:ext uri="{BB962C8B-B14F-4D97-AF65-F5344CB8AC3E}">
        <p14:creationId xmlns:p14="http://schemas.microsoft.com/office/powerpoint/2010/main" val="3587078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Simulation Results</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19</a:t>
            </a:fld>
            <a:endParaRPr lang="en-US" dirty="0"/>
          </a:p>
        </p:txBody>
      </p:sp>
      <p:pic>
        <p:nvPicPr>
          <p:cNvPr id="7" name="Shape 162"/>
          <p:cNvPicPr preferRelativeResize="0"/>
          <p:nvPr/>
        </p:nvPicPr>
        <p:blipFill>
          <a:blip r:embed="rId3">
            <a:alphaModFix/>
          </a:blip>
          <a:stretch>
            <a:fillRect/>
          </a:stretch>
        </p:blipFill>
        <p:spPr>
          <a:xfrm>
            <a:off x="1055312" y="1874213"/>
            <a:ext cx="7033376" cy="3795374"/>
          </a:xfrm>
          <a:prstGeom prst="rect">
            <a:avLst/>
          </a:prstGeom>
          <a:noFill/>
          <a:ln>
            <a:noFill/>
          </a:ln>
        </p:spPr>
      </p:pic>
    </p:spTree>
    <p:extLst>
      <p:ext uri="{BB962C8B-B14F-4D97-AF65-F5344CB8AC3E}">
        <p14:creationId xmlns:p14="http://schemas.microsoft.com/office/powerpoint/2010/main" val="11575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457200" y="1524000"/>
            <a:ext cx="8229600" cy="4419600"/>
          </a:xfrm>
        </p:spPr>
        <p:txBody>
          <a:bodyPr/>
          <a:lstStyle/>
          <a:p>
            <a:r>
              <a:rPr lang="en-US" dirty="0"/>
              <a:t>Background</a:t>
            </a:r>
          </a:p>
          <a:p>
            <a:r>
              <a:rPr lang="en-US" dirty="0"/>
              <a:t>Project Objectives</a:t>
            </a:r>
          </a:p>
          <a:p>
            <a:r>
              <a:rPr lang="en-US" dirty="0"/>
              <a:t>Methodology</a:t>
            </a:r>
          </a:p>
          <a:p>
            <a:r>
              <a:rPr lang="en-US" dirty="0"/>
              <a:t>Results</a:t>
            </a:r>
          </a:p>
          <a:p>
            <a:r>
              <a:rPr lang="en-US" dirty="0"/>
              <a:t>Conclusion</a:t>
            </a:r>
          </a:p>
          <a:p>
            <a:r>
              <a:rPr lang="en-US" dirty="0"/>
              <a:t>Future Works</a:t>
            </a:r>
          </a:p>
          <a:p>
            <a:pPr marL="0" indent="0">
              <a:buNone/>
            </a:pPr>
            <a:endParaRPr lang="en-US" dirty="0"/>
          </a:p>
        </p:txBody>
      </p:sp>
      <p:pic>
        <p:nvPicPr>
          <p:cNvPr id="5" name="Shape 39"/>
          <p:cNvPicPr preferRelativeResize="0"/>
          <p:nvPr/>
        </p:nvPicPr>
        <p:blipFill>
          <a:blip r:embed="rId3">
            <a:alphaModFix/>
          </a:blip>
          <a:stretch>
            <a:fillRect/>
          </a:stretch>
        </p:blipFill>
        <p:spPr>
          <a:xfrm>
            <a:off x="3962400" y="1828800"/>
            <a:ext cx="4592251" cy="2583950"/>
          </a:xfrm>
          <a:prstGeom prst="rect">
            <a:avLst/>
          </a:prstGeom>
          <a:noFill/>
          <a:ln>
            <a:noFill/>
          </a:ln>
        </p:spPr>
      </p:pic>
    </p:spTree>
    <p:extLst>
      <p:ext uri="{BB962C8B-B14F-4D97-AF65-F5344CB8AC3E}">
        <p14:creationId xmlns:p14="http://schemas.microsoft.com/office/powerpoint/2010/main" val="6735904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Simulation Results</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20</a:t>
            </a:fld>
            <a:endParaRPr lang="en-US" dirty="0"/>
          </a:p>
        </p:txBody>
      </p:sp>
      <p:pic>
        <p:nvPicPr>
          <p:cNvPr id="6" name="Shape 168"/>
          <p:cNvPicPr preferRelativeResize="0"/>
          <p:nvPr/>
        </p:nvPicPr>
        <p:blipFill>
          <a:blip r:embed="rId3">
            <a:alphaModFix/>
          </a:blip>
          <a:stretch>
            <a:fillRect/>
          </a:stretch>
        </p:blipFill>
        <p:spPr>
          <a:xfrm>
            <a:off x="1108988" y="1896619"/>
            <a:ext cx="6926023" cy="3737426"/>
          </a:xfrm>
          <a:prstGeom prst="rect">
            <a:avLst/>
          </a:prstGeom>
          <a:noFill/>
          <a:ln>
            <a:noFill/>
          </a:ln>
        </p:spPr>
      </p:pic>
    </p:spTree>
    <p:extLst>
      <p:ext uri="{BB962C8B-B14F-4D97-AF65-F5344CB8AC3E}">
        <p14:creationId xmlns:p14="http://schemas.microsoft.com/office/powerpoint/2010/main" val="34415197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PSM Model in Gazebo</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21</a:t>
            </a:fld>
            <a:endParaRPr lang="en-US" dirty="0"/>
          </a:p>
        </p:txBody>
      </p:sp>
      <p:sp>
        <p:nvSpPr>
          <p:cNvPr id="7" name="Rectangle 6"/>
          <p:cNvSpPr/>
          <p:nvPr/>
        </p:nvSpPr>
        <p:spPr>
          <a:xfrm>
            <a:off x="457200" y="1752600"/>
            <a:ext cx="8229600" cy="2800767"/>
          </a:xfrm>
          <a:prstGeom prst="rect">
            <a:avLst/>
          </a:prstGeom>
        </p:spPr>
        <p:txBody>
          <a:bodyPr wrap="square">
            <a:spAutoFit/>
          </a:bodyPr>
          <a:lstStyle/>
          <a:p>
            <a:pPr lvl="0"/>
            <a:r>
              <a:rPr lang="en-US" sz="2200" dirty="0"/>
              <a:t>There is no Gazebo model for PSM arm currently available.</a:t>
            </a:r>
          </a:p>
          <a:p>
            <a:pPr lvl="0"/>
            <a:endParaRPr lang="en-US" sz="2200" dirty="0"/>
          </a:p>
          <a:p>
            <a:pPr lvl="0"/>
            <a:r>
              <a:rPr lang="en-US" sz="2200" dirty="0"/>
              <a:t>There is a need to create PSM Gazebo model in SDF format since URDF does not support parallel linkages.</a:t>
            </a:r>
          </a:p>
          <a:p>
            <a:pPr lvl="0"/>
            <a:endParaRPr lang="en-US" sz="2200" dirty="0"/>
          </a:p>
          <a:p>
            <a:pPr lvl="0"/>
            <a:r>
              <a:rPr lang="en-US" sz="2200" dirty="0"/>
              <a:t>The completed PSM model can be used for future projects.</a:t>
            </a:r>
          </a:p>
        </p:txBody>
      </p:sp>
    </p:spTree>
    <p:extLst>
      <p:ext uri="{BB962C8B-B14F-4D97-AF65-F5344CB8AC3E}">
        <p14:creationId xmlns:p14="http://schemas.microsoft.com/office/powerpoint/2010/main" val="4168742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PSM Model in Gazebo</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22</a:t>
            </a:fld>
            <a:endParaRPr lang="en-US" dirty="0"/>
          </a:p>
        </p:txBody>
      </p:sp>
      <p:pic>
        <p:nvPicPr>
          <p:cNvPr id="8" name="Shape 180"/>
          <p:cNvPicPr preferRelativeResize="0"/>
          <p:nvPr/>
        </p:nvPicPr>
        <p:blipFill rotWithShape="1">
          <a:blip r:embed="rId3">
            <a:alphaModFix/>
          </a:blip>
          <a:srcRect l="3269"/>
          <a:stretch/>
        </p:blipFill>
        <p:spPr>
          <a:xfrm>
            <a:off x="457200" y="1702474"/>
            <a:ext cx="5289172" cy="4164925"/>
          </a:xfrm>
          <a:prstGeom prst="rect">
            <a:avLst/>
          </a:prstGeom>
          <a:noFill/>
          <a:ln>
            <a:noFill/>
          </a:ln>
        </p:spPr>
      </p:pic>
      <p:pic>
        <p:nvPicPr>
          <p:cNvPr id="9" name="Shape 181"/>
          <p:cNvPicPr preferRelativeResize="0"/>
          <p:nvPr/>
        </p:nvPicPr>
        <p:blipFill rotWithShape="1">
          <a:blip r:embed="rId4">
            <a:alphaModFix/>
          </a:blip>
          <a:srcRect l="3502"/>
          <a:stretch/>
        </p:blipFill>
        <p:spPr>
          <a:xfrm>
            <a:off x="5874820" y="1702474"/>
            <a:ext cx="2889417" cy="1684300"/>
          </a:xfrm>
          <a:prstGeom prst="rect">
            <a:avLst/>
          </a:prstGeom>
          <a:noFill/>
          <a:ln>
            <a:noFill/>
          </a:ln>
        </p:spPr>
      </p:pic>
      <p:pic>
        <p:nvPicPr>
          <p:cNvPr id="10" name="Shape 182"/>
          <p:cNvPicPr preferRelativeResize="0"/>
          <p:nvPr/>
        </p:nvPicPr>
        <p:blipFill rotWithShape="1">
          <a:blip r:embed="rId5">
            <a:alphaModFix/>
          </a:blip>
          <a:srcRect l="3855"/>
          <a:stretch/>
        </p:blipFill>
        <p:spPr>
          <a:xfrm>
            <a:off x="5900232" y="3849621"/>
            <a:ext cx="2878857" cy="1684300"/>
          </a:xfrm>
          <a:prstGeom prst="rect">
            <a:avLst/>
          </a:prstGeom>
          <a:noFill/>
          <a:ln>
            <a:noFill/>
          </a:ln>
        </p:spPr>
      </p:pic>
      <p:sp>
        <p:nvSpPr>
          <p:cNvPr id="6" name="Rectangle 5"/>
          <p:cNvSpPr/>
          <p:nvPr/>
        </p:nvSpPr>
        <p:spPr>
          <a:xfrm>
            <a:off x="5891998" y="3381296"/>
            <a:ext cx="1834156" cy="369332"/>
          </a:xfrm>
          <a:prstGeom prst="rect">
            <a:avLst/>
          </a:prstGeom>
        </p:spPr>
        <p:txBody>
          <a:bodyPr wrap="none">
            <a:spAutoFit/>
          </a:bodyPr>
          <a:lstStyle/>
          <a:p>
            <a:pPr>
              <a:spcBef>
                <a:spcPts val="0"/>
              </a:spcBef>
              <a:buNone/>
            </a:pPr>
            <a:r>
              <a:rPr lang="en" dirty="0"/>
              <a:t>Joint locations</a:t>
            </a:r>
          </a:p>
        </p:txBody>
      </p:sp>
      <p:sp>
        <p:nvSpPr>
          <p:cNvPr id="11" name="Rectangle 10"/>
          <p:cNvSpPr/>
          <p:nvPr/>
        </p:nvSpPr>
        <p:spPr>
          <a:xfrm>
            <a:off x="5874820" y="5559587"/>
            <a:ext cx="2202847" cy="369332"/>
          </a:xfrm>
          <a:prstGeom prst="rect">
            <a:avLst/>
          </a:prstGeom>
        </p:spPr>
        <p:txBody>
          <a:bodyPr wrap="none">
            <a:spAutoFit/>
          </a:bodyPr>
          <a:lstStyle/>
          <a:p>
            <a:pPr lvl="0"/>
            <a:r>
              <a:rPr lang="en" dirty="0"/>
              <a:t>Center of masses</a:t>
            </a:r>
          </a:p>
        </p:txBody>
      </p:sp>
    </p:spTree>
    <p:extLst>
      <p:ext uri="{BB962C8B-B14F-4D97-AF65-F5344CB8AC3E}">
        <p14:creationId xmlns:p14="http://schemas.microsoft.com/office/powerpoint/2010/main" val="7474196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Conclusion</a:t>
            </a:r>
            <a:endParaRPr lang="en-US" dirty="0"/>
          </a:p>
        </p:txBody>
      </p:sp>
      <p:sp>
        <p:nvSpPr>
          <p:cNvPr id="3" name="Content Placeholder 2"/>
          <p:cNvSpPr>
            <a:spLocks noGrp="1"/>
          </p:cNvSpPr>
          <p:nvPr>
            <p:ph idx="1"/>
          </p:nvPr>
        </p:nvSpPr>
        <p:spPr/>
        <p:txBody>
          <a:bodyPr/>
          <a:lstStyle/>
          <a:p>
            <a:r>
              <a:rPr lang="en-US" dirty="0"/>
              <a:t>The gravity compensation works on most configurations of the master arm</a:t>
            </a:r>
          </a:p>
          <a:p>
            <a:r>
              <a:rPr lang="en-US" dirty="0"/>
              <a:t>The simulation result of </a:t>
            </a:r>
            <a:r>
              <a:rPr lang="en-US" dirty="0" smtClean="0"/>
              <a:t>MTM </a:t>
            </a:r>
            <a:r>
              <a:rPr lang="en-US" dirty="0"/>
              <a:t>arm agrees with our experimental results</a:t>
            </a:r>
          </a:p>
          <a:p>
            <a:r>
              <a:rPr lang="en-US" dirty="0"/>
              <a:t>The model of the slave arm is successfully built</a:t>
            </a:r>
          </a:p>
          <a:p>
            <a:pPr marL="0" indent="0">
              <a:buNone/>
            </a:pP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23</a:t>
            </a:fld>
            <a:endParaRPr lang="en-US" dirty="0"/>
          </a:p>
        </p:txBody>
      </p:sp>
    </p:spTree>
    <p:extLst>
      <p:ext uri="{BB962C8B-B14F-4D97-AF65-F5344CB8AC3E}">
        <p14:creationId xmlns:p14="http://schemas.microsoft.com/office/powerpoint/2010/main" val="3787826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Future Works</a:t>
            </a:r>
            <a:endParaRPr lang="en-US" dirty="0"/>
          </a:p>
        </p:txBody>
      </p:sp>
      <p:sp>
        <p:nvSpPr>
          <p:cNvPr id="3" name="Content Placeholder 2"/>
          <p:cNvSpPr>
            <a:spLocks noGrp="1"/>
          </p:cNvSpPr>
          <p:nvPr>
            <p:ph idx="1"/>
          </p:nvPr>
        </p:nvSpPr>
        <p:spPr/>
        <p:txBody>
          <a:bodyPr/>
          <a:lstStyle/>
          <a:p>
            <a:r>
              <a:rPr lang="en-US" dirty="0"/>
              <a:t>Improvement of robot stabilization and more precise gravity compensation for master arm</a:t>
            </a:r>
          </a:p>
          <a:p>
            <a:r>
              <a:rPr lang="en-US" dirty="0"/>
              <a:t>Add gravity compensation for slave arm</a:t>
            </a:r>
          </a:p>
          <a:p>
            <a:r>
              <a:rPr lang="en-US" dirty="0"/>
              <a:t>Add inertia terms for torque </a:t>
            </a:r>
            <a:r>
              <a:rPr lang="en-US" dirty="0" smtClean="0"/>
              <a:t>equations</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24</a:t>
            </a:fld>
            <a:endParaRPr lang="en-US" dirty="0"/>
          </a:p>
        </p:txBody>
      </p:sp>
    </p:spTree>
    <p:extLst>
      <p:ext uri="{BB962C8B-B14F-4D97-AF65-F5344CB8AC3E}">
        <p14:creationId xmlns:p14="http://schemas.microsoft.com/office/powerpoint/2010/main" val="8898896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References</a:t>
            </a:r>
            <a:endParaRPr lang="en-US" dirty="0"/>
          </a:p>
        </p:txBody>
      </p:sp>
      <p:sp>
        <p:nvSpPr>
          <p:cNvPr id="3" name="Content Placeholder 2"/>
          <p:cNvSpPr>
            <a:spLocks noGrp="1"/>
          </p:cNvSpPr>
          <p:nvPr>
            <p:ph idx="1"/>
          </p:nvPr>
        </p:nvSpPr>
        <p:spPr/>
        <p:txBody>
          <a:bodyPr>
            <a:normAutofit/>
          </a:bodyPr>
          <a:lstStyle/>
          <a:p>
            <a:pPr marL="457200" indent="-342900">
              <a:spcBef>
                <a:spcPts val="0"/>
              </a:spcBef>
              <a:buClr>
                <a:schemeClr val="dk1"/>
              </a:buClr>
              <a:buSzPct val="100000"/>
            </a:pPr>
            <a:r>
              <a:rPr lang="en" sz="1800" dirty="0"/>
              <a:t>Spong, Mark W., Seth Hutchinson, and M. Vidyasagar. </a:t>
            </a:r>
            <a:r>
              <a:rPr lang="en" sz="1800" i="1" dirty="0"/>
              <a:t>Robot Modeling and Control</a:t>
            </a:r>
            <a:r>
              <a:rPr lang="en" sz="1800" dirty="0"/>
              <a:t>. Hoboken, NJ: John Wiley &amp; Sons, 2006. Print</a:t>
            </a:r>
            <a:r>
              <a:rPr lang="en" sz="1800" dirty="0" smtClean="0"/>
              <a:t>.</a:t>
            </a:r>
          </a:p>
          <a:p>
            <a:pPr marL="457200" indent="-342900">
              <a:spcBef>
                <a:spcPts val="0"/>
              </a:spcBef>
              <a:buClr>
                <a:schemeClr val="dk1"/>
              </a:buClr>
              <a:buSzPct val="100000"/>
            </a:pPr>
            <a:endParaRPr lang="en" sz="1800" dirty="0" smtClean="0"/>
          </a:p>
          <a:p>
            <a:pPr marL="457200" indent="-342900">
              <a:spcBef>
                <a:spcPts val="0"/>
              </a:spcBef>
              <a:buClr>
                <a:schemeClr val="dk1"/>
              </a:buClr>
              <a:buSzPct val="100000"/>
            </a:pPr>
            <a:r>
              <a:rPr lang="en" sz="1800" dirty="0"/>
              <a:t>Robotics Modelling, Planning and control by </a:t>
            </a:r>
            <a:r>
              <a:rPr lang="en" sz="1800" dirty="0">
                <a:solidFill>
                  <a:schemeClr val="dk1"/>
                </a:solidFill>
              </a:rPr>
              <a:t>Bruno Siciliano, Lorenzo Sciavicco Luigi Villani, Giuseppe </a:t>
            </a:r>
            <a:r>
              <a:rPr lang="en" sz="1800" dirty="0" smtClean="0">
                <a:solidFill>
                  <a:schemeClr val="dk1"/>
                </a:solidFill>
              </a:rPr>
              <a:t>Oriolo</a:t>
            </a:r>
          </a:p>
          <a:p>
            <a:pPr marL="457200" indent="-342900">
              <a:spcBef>
                <a:spcPts val="0"/>
              </a:spcBef>
              <a:buClr>
                <a:schemeClr val="dk1"/>
              </a:buClr>
              <a:buSzPct val="100000"/>
            </a:pPr>
            <a:endParaRPr lang="en" sz="1800" dirty="0" smtClean="0">
              <a:solidFill>
                <a:schemeClr val="dk1"/>
              </a:solidFill>
            </a:endParaRPr>
          </a:p>
          <a:p>
            <a:pPr marL="457200" indent="-342900">
              <a:spcBef>
                <a:spcPts val="0"/>
              </a:spcBef>
              <a:buClr>
                <a:schemeClr val="dk1"/>
              </a:buClr>
              <a:buSzPct val="100000"/>
            </a:pPr>
            <a:r>
              <a:rPr lang="en-US" sz="1800" dirty="0"/>
              <a:t>A Learning Scheme for the Parameter Identification of Robot Dynamics </a:t>
            </a:r>
            <a:r>
              <a:rPr lang="en-US" sz="1800" dirty="0" smtClean="0"/>
              <a:t>by Ping-An </a:t>
            </a:r>
            <a:r>
              <a:rPr lang="en-US" sz="1800" dirty="0" err="1"/>
              <a:t>Bao</a:t>
            </a:r>
            <a:r>
              <a:rPr lang="en-US" sz="1800" dirty="0"/>
              <a:t> Ping Jiang Hui-Tang </a:t>
            </a:r>
            <a:r>
              <a:rPr lang="en-US" sz="1800" dirty="0" smtClean="0"/>
              <a:t>Chen</a:t>
            </a:r>
          </a:p>
          <a:p>
            <a:pPr marL="457200" indent="-342900">
              <a:spcBef>
                <a:spcPts val="0"/>
              </a:spcBef>
              <a:buClr>
                <a:schemeClr val="dk1"/>
              </a:buClr>
              <a:buSzPct val="100000"/>
            </a:pPr>
            <a:endParaRPr lang="en-US" sz="1800" dirty="0" smtClean="0"/>
          </a:p>
          <a:p>
            <a:pPr marL="457200" indent="-342900">
              <a:spcBef>
                <a:spcPts val="0"/>
              </a:spcBef>
              <a:buClr>
                <a:schemeClr val="dk1"/>
              </a:buClr>
              <a:buSzPct val="100000"/>
            </a:pPr>
            <a:r>
              <a:rPr lang="en-US" sz="1800" dirty="0"/>
              <a:t>An overview of dynamic parameter identification of </a:t>
            </a:r>
            <a:r>
              <a:rPr lang="en-US" sz="1800" dirty="0" smtClean="0"/>
              <a:t>robots by </a:t>
            </a:r>
            <a:r>
              <a:rPr lang="en-US" sz="1800" dirty="0"/>
              <a:t>Jun </a:t>
            </a:r>
            <a:r>
              <a:rPr lang="en-US" sz="1800" dirty="0" smtClean="0"/>
              <a:t>Wu, </a:t>
            </a:r>
            <a:r>
              <a:rPr lang="en-US" sz="1800" dirty="0" err="1"/>
              <a:t>Jinsong</a:t>
            </a:r>
            <a:r>
              <a:rPr lang="en-US" sz="1800" dirty="0"/>
              <a:t> </a:t>
            </a:r>
            <a:r>
              <a:rPr lang="en-US" sz="1800" dirty="0" smtClean="0"/>
              <a:t>Wang </a:t>
            </a:r>
            <a:r>
              <a:rPr lang="en-US" sz="1800" dirty="0"/>
              <a:t>, Zheng You</a:t>
            </a:r>
            <a:endParaRPr lang="en" sz="1800"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25</a:t>
            </a:fld>
            <a:endParaRPr lang="en-US" dirty="0"/>
          </a:p>
        </p:txBody>
      </p:sp>
    </p:spTree>
    <p:extLst>
      <p:ext uri="{BB962C8B-B14F-4D97-AF65-F5344CB8AC3E}">
        <p14:creationId xmlns:p14="http://schemas.microsoft.com/office/powerpoint/2010/main" val="35828377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 dirty="0" smtClean="0"/>
              <a:t>Questions?</a:t>
            </a:r>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26</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8" name="Shape 208"/>
          <p:cNvPicPr preferRelativeResize="0"/>
          <p:nvPr/>
        </p:nvPicPr>
        <p:blipFill>
          <a:blip r:embed="rId2">
            <a:alphaModFix/>
          </a:blip>
          <a:stretch>
            <a:fillRect/>
          </a:stretch>
        </p:blipFill>
        <p:spPr>
          <a:xfrm>
            <a:off x="2951346" y="1600200"/>
            <a:ext cx="3393225" cy="4115524"/>
          </a:xfrm>
          <a:prstGeom prst="rect">
            <a:avLst/>
          </a:prstGeom>
          <a:noFill/>
          <a:ln>
            <a:noFill/>
          </a:ln>
        </p:spPr>
      </p:pic>
    </p:spTree>
    <p:extLst>
      <p:ext uri="{BB962C8B-B14F-4D97-AF65-F5344CB8AC3E}">
        <p14:creationId xmlns:p14="http://schemas.microsoft.com/office/powerpoint/2010/main" val="225328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Background and Need</a:t>
            </a:r>
            <a:endParaRPr lang="en-US" dirty="0"/>
          </a:p>
        </p:txBody>
      </p:sp>
      <p:sp>
        <p:nvSpPr>
          <p:cNvPr id="3" name="Content Placeholder 2"/>
          <p:cNvSpPr>
            <a:spLocks noGrp="1"/>
          </p:cNvSpPr>
          <p:nvPr>
            <p:ph idx="1"/>
          </p:nvPr>
        </p:nvSpPr>
        <p:spPr>
          <a:xfrm>
            <a:off x="457200" y="1524000"/>
            <a:ext cx="8229600" cy="4419600"/>
          </a:xfrm>
        </p:spPr>
        <p:txBody>
          <a:bodyPr/>
          <a:lstStyle/>
          <a:p>
            <a:pPr>
              <a:spcBef>
                <a:spcPts val="0"/>
              </a:spcBef>
              <a:buNone/>
            </a:pPr>
            <a:r>
              <a:rPr lang="en" sz="2200" dirty="0"/>
              <a:t>Information about da Vinci Surgical System</a:t>
            </a:r>
          </a:p>
          <a:p>
            <a:pPr marL="457200" lvl="0" indent="-330200">
              <a:spcBef>
                <a:spcPts val="0"/>
              </a:spcBef>
              <a:buClr>
                <a:schemeClr val="dk1"/>
              </a:buClr>
              <a:buSzPct val="100000"/>
              <a:buFont typeface="Arial"/>
              <a:buChar char="●"/>
            </a:pPr>
            <a:r>
              <a:rPr lang="en" sz="2200" dirty="0"/>
              <a:t>Used for minimally invasive surgery</a:t>
            </a:r>
          </a:p>
          <a:p>
            <a:pPr marL="457200" lvl="0" indent="-330200">
              <a:spcBef>
                <a:spcPts val="0"/>
              </a:spcBef>
              <a:buClr>
                <a:schemeClr val="dk1"/>
              </a:buClr>
              <a:buSzPct val="100000"/>
              <a:buFont typeface="Arial"/>
              <a:buChar char="●"/>
            </a:pPr>
            <a:r>
              <a:rPr lang="en" sz="2200" dirty="0"/>
              <a:t>Master arm has eight </a:t>
            </a:r>
            <a:r>
              <a:rPr lang="en" sz="2200" dirty="0" smtClean="0"/>
              <a:t>DOF</a:t>
            </a:r>
          </a:p>
          <a:p>
            <a:pPr marL="914400" lvl="0" indent="-330200">
              <a:spcBef>
                <a:spcPts val="0"/>
              </a:spcBef>
              <a:buClr>
                <a:schemeClr val="dk1"/>
              </a:buClr>
              <a:buSzPct val="100000"/>
              <a:buFont typeface="Arial"/>
              <a:buChar char="●"/>
            </a:pPr>
            <a:r>
              <a:rPr lang="en" sz="2200" dirty="0"/>
              <a:t>Slave has </a:t>
            </a:r>
            <a:r>
              <a:rPr lang="en" sz="2200" dirty="0" smtClean="0"/>
              <a:t>seven</a:t>
            </a:r>
          </a:p>
          <a:p>
            <a:pPr marL="584200" lvl="0" indent="0">
              <a:spcBef>
                <a:spcPts val="0"/>
              </a:spcBef>
              <a:buClr>
                <a:schemeClr val="dk1"/>
              </a:buClr>
              <a:buSzPct val="100000"/>
              <a:buNone/>
            </a:pPr>
            <a:endParaRPr lang="en" sz="2200" dirty="0"/>
          </a:p>
          <a:p>
            <a:pPr>
              <a:spcBef>
                <a:spcPts val="0"/>
              </a:spcBef>
              <a:buNone/>
            </a:pPr>
            <a:r>
              <a:rPr lang="en" sz="2200" dirty="0"/>
              <a:t>Purpose of project</a:t>
            </a:r>
          </a:p>
          <a:p>
            <a:pPr marL="457200" lvl="0" indent="-330200">
              <a:spcBef>
                <a:spcPts val="0"/>
              </a:spcBef>
              <a:buClr>
                <a:schemeClr val="dk1"/>
              </a:buClr>
              <a:buSzPct val="100000"/>
              <a:buFont typeface="Arial"/>
              <a:buChar char="●"/>
            </a:pPr>
            <a:r>
              <a:rPr lang="en" sz="2200" dirty="0"/>
              <a:t>Add stability for operator</a:t>
            </a:r>
          </a:p>
          <a:p>
            <a:pPr marL="457200" lvl="0" indent="-330200">
              <a:spcBef>
                <a:spcPts val="0"/>
              </a:spcBef>
              <a:buClr>
                <a:schemeClr val="dk1"/>
              </a:buClr>
              <a:buSzPct val="100000"/>
              <a:buFont typeface="Arial"/>
              <a:buChar char="●"/>
            </a:pPr>
            <a:r>
              <a:rPr lang="en" sz="2200" dirty="0"/>
              <a:t>Provide basis for more accurate movement</a:t>
            </a:r>
          </a:p>
          <a:p>
            <a:pPr marL="0" indent="0">
              <a:buNone/>
            </a:pPr>
            <a:endParaRPr lang="en-US" dirty="0"/>
          </a:p>
        </p:txBody>
      </p:sp>
      <p:pic>
        <p:nvPicPr>
          <p:cNvPr id="6" name="Shape 46"/>
          <p:cNvPicPr preferRelativeResize="0"/>
          <p:nvPr/>
        </p:nvPicPr>
        <p:blipFill>
          <a:blip r:embed="rId3">
            <a:alphaModFix/>
          </a:blip>
          <a:stretch>
            <a:fillRect/>
          </a:stretch>
        </p:blipFill>
        <p:spPr>
          <a:xfrm>
            <a:off x="5410200" y="4267200"/>
            <a:ext cx="3429000" cy="2085975"/>
          </a:xfrm>
          <a:prstGeom prst="rect">
            <a:avLst/>
          </a:prstGeom>
          <a:noFill/>
          <a:ln>
            <a:noFill/>
          </a:ln>
        </p:spPr>
      </p:pic>
    </p:spTree>
    <p:extLst>
      <p:ext uri="{BB962C8B-B14F-4D97-AF65-F5344CB8AC3E}">
        <p14:creationId xmlns:p14="http://schemas.microsoft.com/office/powerpoint/2010/main" val="2286741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Project Objectives</a:t>
            </a:r>
            <a:endParaRPr lang="en-US" dirty="0"/>
          </a:p>
        </p:txBody>
      </p:sp>
      <p:sp>
        <p:nvSpPr>
          <p:cNvPr id="3" name="Content Placeholder 2"/>
          <p:cNvSpPr>
            <a:spLocks noGrp="1"/>
          </p:cNvSpPr>
          <p:nvPr>
            <p:ph idx="1"/>
          </p:nvPr>
        </p:nvSpPr>
        <p:spPr>
          <a:xfrm>
            <a:off x="457200" y="1524000"/>
            <a:ext cx="8229600" cy="4419600"/>
          </a:xfrm>
        </p:spPr>
        <p:txBody>
          <a:bodyPr/>
          <a:lstStyle/>
          <a:p>
            <a:pPr>
              <a:spcBef>
                <a:spcPts val="0"/>
              </a:spcBef>
            </a:pPr>
            <a:r>
              <a:rPr lang="en-US" sz="2200" dirty="0"/>
              <a:t>Derive a mathematical model of da Vinci robot’s master (MTM) arm</a:t>
            </a:r>
            <a:r>
              <a:rPr lang="en-US" sz="2200" dirty="0" smtClean="0"/>
              <a:t>.</a:t>
            </a:r>
          </a:p>
          <a:p>
            <a:pPr>
              <a:spcBef>
                <a:spcPts val="0"/>
              </a:spcBef>
            </a:pPr>
            <a:endParaRPr lang="en-US" sz="2200" dirty="0"/>
          </a:p>
          <a:p>
            <a:pPr>
              <a:spcBef>
                <a:spcPts val="0"/>
              </a:spcBef>
            </a:pPr>
            <a:r>
              <a:rPr lang="en-US" sz="2200" dirty="0"/>
              <a:t>Implement gravity compensation control of the master arm on simulation as well as real robot</a:t>
            </a:r>
            <a:r>
              <a:rPr lang="en-US" sz="2200" dirty="0" smtClean="0"/>
              <a:t>.</a:t>
            </a:r>
          </a:p>
          <a:p>
            <a:pPr>
              <a:spcBef>
                <a:spcPts val="0"/>
              </a:spcBef>
            </a:pPr>
            <a:endParaRPr lang="en-US" sz="2200" dirty="0"/>
          </a:p>
          <a:p>
            <a:pPr>
              <a:spcBef>
                <a:spcPts val="0"/>
              </a:spcBef>
            </a:pPr>
            <a:r>
              <a:rPr lang="en-US" sz="2200" dirty="0"/>
              <a:t>Create a gazebo model of patient side manipulator (PSM) arm.</a:t>
            </a:r>
          </a:p>
          <a:p>
            <a:pPr marL="0" indent="0">
              <a:buNone/>
            </a:pPr>
            <a:endParaRPr lang="en-US" dirty="0"/>
          </a:p>
        </p:txBody>
      </p:sp>
      <p:pic>
        <p:nvPicPr>
          <p:cNvPr id="6" name="Shape 46"/>
          <p:cNvPicPr preferRelativeResize="0"/>
          <p:nvPr/>
        </p:nvPicPr>
        <p:blipFill>
          <a:blip r:embed="rId3">
            <a:alphaModFix/>
          </a:blip>
          <a:stretch>
            <a:fillRect/>
          </a:stretch>
        </p:blipFill>
        <p:spPr>
          <a:xfrm>
            <a:off x="5410200" y="4267200"/>
            <a:ext cx="3429000" cy="2085975"/>
          </a:xfrm>
          <a:prstGeom prst="rect">
            <a:avLst/>
          </a:prstGeom>
          <a:noFill/>
          <a:ln>
            <a:noFill/>
          </a:ln>
        </p:spPr>
      </p:pic>
    </p:spTree>
    <p:extLst>
      <p:ext uri="{BB962C8B-B14F-4D97-AF65-F5344CB8AC3E}">
        <p14:creationId xmlns:p14="http://schemas.microsoft.com/office/powerpoint/2010/main" val="32036208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Methodology</a:t>
            </a:r>
            <a:endParaRPr lang="en-US" dirty="0"/>
          </a:p>
        </p:txBody>
      </p:sp>
      <p:sp>
        <p:nvSpPr>
          <p:cNvPr id="3" name="Content Placeholder 2"/>
          <p:cNvSpPr>
            <a:spLocks noGrp="1"/>
          </p:cNvSpPr>
          <p:nvPr>
            <p:ph idx="1"/>
          </p:nvPr>
        </p:nvSpPr>
        <p:spPr>
          <a:xfrm>
            <a:off x="457200" y="1524000"/>
            <a:ext cx="8229600" cy="4419600"/>
          </a:xfrm>
        </p:spPr>
        <p:txBody>
          <a:bodyPr/>
          <a:lstStyle/>
          <a:p>
            <a:pPr lvl="0">
              <a:spcBef>
                <a:spcPts val="0"/>
              </a:spcBef>
              <a:buNone/>
            </a:pPr>
            <a:r>
              <a:rPr lang="en" dirty="0"/>
              <a:t>Compensation and Control</a:t>
            </a:r>
          </a:p>
          <a:p>
            <a:pPr marL="457200" lvl="0" indent="-355600">
              <a:spcBef>
                <a:spcPts val="0"/>
              </a:spcBef>
              <a:buClr>
                <a:schemeClr val="dk1"/>
              </a:buClr>
              <a:buSzPct val="100000"/>
              <a:buFont typeface="Arial"/>
              <a:buChar char="●"/>
            </a:pPr>
            <a:r>
              <a:rPr lang="en" sz="2000" dirty="0"/>
              <a:t>Forward Kinematics</a:t>
            </a:r>
          </a:p>
          <a:p>
            <a:pPr marL="457200" lvl="0" indent="-355600">
              <a:spcBef>
                <a:spcPts val="0"/>
              </a:spcBef>
              <a:buClr>
                <a:schemeClr val="dk1"/>
              </a:buClr>
              <a:buSzPct val="100000"/>
              <a:buFont typeface="Arial"/>
              <a:buChar char="●"/>
            </a:pPr>
            <a:r>
              <a:rPr lang="en" sz="2000" dirty="0"/>
              <a:t>Robot Mathematical Model</a:t>
            </a:r>
          </a:p>
          <a:p>
            <a:pPr marL="457200" lvl="0" indent="-355600">
              <a:spcBef>
                <a:spcPts val="0"/>
              </a:spcBef>
              <a:buClr>
                <a:schemeClr val="dk1"/>
              </a:buClr>
              <a:buSzPct val="100000"/>
              <a:buFont typeface="Arial"/>
              <a:buChar char="●"/>
            </a:pPr>
            <a:r>
              <a:rPr lang="en" sz="2000" dirty="0"/>
              <a:t>Parameter Identification </a:t>
            </a:r>
          </a:p>
          <a:p>
            <a:pPr marL="914400" lvl="1" indent="-355600">
              <a:spcBef>
                <a:spcPts val="0"/>
              </a:spcBef>
              <a:buClr>
                <a:schemeClr val="dk1"/>
              </a:buClr>
              <a:buSzPct val="100000"/>
              <a:buFont typeface="Courier New"/>
              <a:buChar char="o"/>
            </a:pPr>
            <a:r>
              <a:rPr lang="en" dirty="0"/>
              <a:t>Torque Data Collection</a:t>
            </a:r>
          </a:p>
          <a:p>
            <a:pPr marL="914400" lvl="1" indent="-355600">
              <a:spcBef>
                <a:spcPts val="0"/>
              </a:spcBef>
              <a:buClr>
                <a:schemeClr val="dk1"/>
              </a:buClr>
              <a:buSzPct val="100000"/>
              <a:buFont typeface="Courier New"/>
              <a:buChar char="o"/>
            </a:pPr>
            <a:r>
              <a:rPr lang="en" dirty="0"/>
              <a:t>Least Square Fit</a:t>
            </a:r>
          </a:p>
          <a:p>
            <a:pPr marL="914400" lvl="1" indent="-355600">
              <a:spcBef>
                <a:spcPts val="0"/>
              </a:spcBef>
              <a:buClr>
                <a:schemeClr val="dk1"/>
              </a:buClr>
              <a:buSzPct val="100000"/>
              <a:buFont typeface="Courier New"/>
              <a:buChar char="o"/>
            </a:pPr>
            <a:r>
              <a:rPr lang="en" dirty="0"/>
              <a:t>Control Implementation</a:t>
            </a:r>
          </a:p>
          <a:p>
            <a:pPr lvl="0">
              <a:spcBef>
                <a:spcPts val="0"/>
              </a:spcBef>
              <a:buNone/>
            </a:pPr>
            <a:endParaRPr lang="en" dirty="0" smtClean="0"/>
          </a:p>
          <a:p>
            <a:pPr lvl="0">
              <a:spcBef>
                <a:spcPts val="0"/>
              </a:spcBef>
              <a:buNone/>
            </a:pPr>
            <a:r>
              <a:rPr lang="en" dirty="0" smtClean="0"/>
              <a:t>Gazebo </a:t>
            </a:r>
            <a:r>
              <a:rPr lang="en" dirty="0"/>
              <a:t>Modeling</a:t>
            </a:r>
          </a:p>
          <a:p>
            <a:pPr marL="457200" lvl="0" indent="-355600">
              <a:spcBef>
                <a:spcPts val="0"/>
              </a:spcBef>
              <a:buClr>
                <a:schemeClr val="dk1"/>
              </a:buClr>
              <a:buSzPct val="100000"/>
              <a:buFont typeface="Arial"/>
              <a:buChar char="●"/>
            </a:pPr>
            <a:r>
              <a:rPr lang="en" sz="2000" dirty="0"/>
              <a:t>Control of MTM in Gazebo</a:t>
            </a:r>
          </a:p>
          <a:p>
            <a:pPr marL="457200" lvl="0" indent="-355600">
              <a:spcBef>
                <a:spcPts val="0"/>
              </a:spcBef>
              <a:buClr>
                <a:schemeClr val="dk1"/>
              </a:buClr>
              <a:buSzPct val="100000"/>
              <a:buFont typeface="Arial"/>
              <a:buChar char="●"/>
            </a:pPr>
            <a:r>
              <a:rPr lang="en" sz="2000" dirty="0"/>
              <a:t>Generation of PSM Gazebo </a:t>
            </a:r>
            <a:r>
              <a:rPr lang="en" sz="2000" dirty="0" smtClean="0"/>
              <a:t>Model</a:t>
            </a:r>
            <a:endParaRPr lang="en" sz="2000" dirty="0"/>
          </a:p>
        </p:txBody>
      </p:sp>
      <p:pic>
        <p:nvPicPr>
          <p:cNvPr id="5" name="Shape 59"/>
          <p:cNvPicPr preferRelativeResize="0"/>
          <p:nvPr/>
        </p:nvPicPr>
        <p:blipFill>
          <a:blip r:embed="rId3">
            <a:alphaModFix/>
          </a:blip>
          <a:stretch>
            <a:fillRect/>
          </a:stretch>
        </p:blipFill>
        <p:spPr>
          <a:xfrm>
            <a:off x="5029200" y="1524000"/>
            <a:ext cx="3734376" cy="2315625"/>
          </a:xfrm>
          <a:prstGeom prst="rect">
            <a:avLst/>
          </a:prstGeom>
          <a:noFill/>
          <a:ln>
            <a:noFill/>
          </a:ln>
        </p:spPr>
      </p:pic>
    </p:spTree>
    <p:extLst>
      <p:ext uri="{BB962C8B-B14F-4D97-AF65-F5344CB8AC3E}">
        <p14:creationId xmlns:p14="http://schemas.microsoft.com/office/powerpoint/2010/main" val="894422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916574934"/>
                  </p:ext>
                </p:extLst>
              </p:nvPr>
            </p:nvGraphicFramePr>
            <p:xfrm>
              <a:off x="5867400" y="2205474"/>
              <a:ext cx="3147242" cy="3394332"/>
            </p:xfrm>
            <a:graphic>
              <a:graphicData uri="http://schemas.openxmlformats.org/drawingml/2006/table">
                <a:tbl>
                  <a:tblPr firstRow="1" bandRow="1">
                    <a:tableStyleId>{2D5ABB26-0587-4C30-8999-92F81FD0307C}</a:tableStyleId>
                  </a:tblPr>
                  <a:tblGrid>
                    <a:gridCol w="761999"/>
                    <a:gridCol w="914400"/>
                    <a:gridCol w="457200"/>
                    <a:gridCol w="492797"/>
                    <a:gridCol w="520846"/>
                  </a:tblGrid>
                  <a:tr h="525780">
                    <a:tc>
                      <a:txBody>
                        <a:bodyPr/>
                        <a:lstStyle/>
                        <a:p>
                          <a:pPr marL="0" indent="0" algn="ctr"/>
                          <a:r>
                            <a:rPr lang="en-US" sz="1500" b="1" dirty="0" smtClean="0"/>
                            <a:t>Joint #</a:t>
                          </a:r>
                          <a:endParaRPr lang="en-US" sz="15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l-GR" sz="1500" b="1" dirty="0" smtClean="0"/>
                            <a:t>θ</a:t>
                          </a:r>
                          <a:endParaRPr lang="en-US" sz="15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500" b="1" dirty="0" smtClean="0"/>
                            <a:t>d</a:t>
                          </a:r>
                          <a:endParaRPr lang="en-US" sz="15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l-GR" sz="1500" b="1" dirty="0" smtClean="0"/>
                            <a:t>α</a:t>
                          </a:r>
                          <a:endParaRPr lang="en-US" sz="15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a</a:t>
                          </a:r>
                        </a:p>
                        <a:p>
                          <a:endParaRPr lang="en-US" sz="1400" dirty="0"/>
                        </a:p>
                      </a:txBody>
                      <a:tcPr marL="68580" marR="68580" marT="34290" marB="34290">
                        <a:lnB w="12700" cap="flat" cmpd="sng" algn="ctr">
                          <a:solidFill>
                            <a:schemeClr val="tx1"/>
                          </a:solidFill>
                          <a:prstDash val="solid"/>
                          <a:round/>
                          <a:headEnd type="none" w="med" len="med"/>
                          <a:tailEnd type="none" w="med" len="med"/>
                        </a:lnB>
                      </a:tcPr>
                    </a:tc>
                  </a:tr>
                  <a:tr h="418148">
                    <a:tc>
                      <a:txBody>
                        <a:bodyPr/>
                        <a:lstStyle/>
                        <a:p>
                          <a:pPr algn="ctr"/>
                          <a:r>
                            <a:rPr lang="en-US" sz="1400" b="1" dirty="0" smtClean="0"/>
                            <a:t>1</a:t>
                          </a:r>
                          <a:endParaRPr lang="en-US" sz="1400" b="1"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1</m:t>
                                    </m:r>
                                  </m:sub>
                                </m:sSub>
                              </m:oMath>
                            </m:oMathPara>
                          </a14:m>
                          <a:endParaRPr lang="en-US" sz="14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𝐿</m:t>
                                    </m:r>
                                  </m:e>
                                  <m:sub>
                                    <m:r>
                                      <a:rPr lang="en-US" sz="1400" b="0" i="1" smtClean="0">
                                        <a:latin typeface="Cambria Math" panose="02040503050406030204" pitchFamily="18" charset="0"/>
                                      </a:rPr>
                                      <m:t>1</m:t>
                                    </m:r>
                                  </m:sub>
                                </m:sSub>
                              </m:oMath>
                            </m:oMathPara>
                          </a14:m>
                          <a:endParaRPr lang="en-US" sz="14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sz="1400" dirty="0" smtClean="0"/>
                            <a:t>0</a:t>
                          </a:r>
                          <a:endParaRPr lang="en-US" sz="1400" dirty="0"/>
                        </a:p>
                      </a:txBody>
                      <a:tcPr marL="68580" marR="68580" marT="34290" marB="34290">
                        <a:lnT w="12700" cap="flat" cmpd="sng" algn="ctr">
                          <a:solidFill>
                            <a:schemeClr val="tx1"/>
                          </a:solidFill>
                          <a:prstDash val="solid"/>
                          <a:round/>
                          <a:headEnd type="none" w="med" len="med"/>
                          <a:tailEnd type="none" w="med" len="med"/>
                        </a:lnT>
                      </a:tcPr>
                    </a:tc>
                  </a:tr>
                  <a:tr h="418148">
                    <a:tc>
                      <a:txBody>
                        <a:bodyPr/>
                        <a:lstStyle/>
                        <a:p>
                          <a:pPr algn="ctr"/>
                          <a:r>
                            <a:rPr lang="en-US" sz="1400" b="1" dirty="0" smtClean="0"/>
                            <a:t>2</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𝑞</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2</m:t>
                                    </m:r>
                                  </m:den>
                                </m:f>
                              </m:oMath>
                            </m:oMathPara>
                          </a14:m>
                          <a:endParaRPr lang="en-US" sz="14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400" dirty="0" smtClean="0"/>
                            <a:t>0</a:t>
                          </a:r>
                          <a:endParaRPr lang="en-US" sz="1400" dirty="0"/>
                        </a:p>
                      </a:txBody>
                      <a:tcPr marL="68580" marR="68580" marT="34290" marB="34290"/>
                    </a:tc>
                    <a:tc>
                      <a:txBody>
                        <a:bodyPr/>
                        <a:lstStyle/>
                        <a:p>
                          <a:pPr algn="ctr"/>
                          <a:r>
                            <a:rPr lang="en-US" sz="1400" dirty="0" smtClean="0"/>
                            <a:t>   0</a:t>
                          </a:r>
                          <a:endParaRPr lang="en-US" sz="140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2</m:t>
                                    </m:r>
                                  </m:sub>
                                </m:sSub>
                              </m:oMath>
                            </m:oMathPara>
                          </a14:m>
                          <a:endParaRPr lang="en-US" sz="1400" dirty="0"/>
                        </a:p>
                      </a:txBody>
                      <a:tcPr marL="68580" marR="68580" marT="34290" marB="34290"/>
                    </a:tc>
                  </a:tr>
                  <a:tr h="418148">
                    <a:tc>
                      <a:txBody>
                        <a:bodyPr/>
                        <a:lstStyle/>
                        <a:p>
                          <a:pPr algn="ctr"/>
                          <a:r>
                            <a:rPr lang="en-US" sz="1400" b="1" dirty="0" smtClean="0"/>
                            <a:t>3</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𝑞</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2</m:t>
                                    </m:r>
                                  </m:den>
                                </m:f>
                              </m:oMath>
                            </m:oMathPara>
                          </a14:m>
                          <a:endParaRPr lang="en-US" sz="14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400" dirty="0" smtClean="0"/>
                            <a:t>0</a:t>
                          </a:r>
                          <a:endParaRPr lang="en-US" sz="140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    </m:t>
                                </m:r>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b="0" i="1" smtClean="0">
                                        <a:latin typeface="Cambria Math" panose="02040503050406030204" pitchFamily="18" charset="0"/>
                                      </a:rPr>
                                      <m:t>3</m:t>
                                    </m:r>
                                  </m:sub>
                                </m:sSub>
                              </m:oMath>
                            </m:oMathPara>
                          </a14:m>
                          <a:endParaRPr lang="en-US" sz="1500" b="1" dirty="0"/>
                        </a:p>
                      </a:txBody>
                      <a:tcPr marL="68580" marR="68580" marT="34290" marB="34290"/>
                    </a:tc>
                  </a:tr>
                  <a:tr h="418148">
                    <a:tc>
                      <a:txBody>
                        <a:bodyPr/>
                        <a:lstStyle/>
                        <a:p>
                          <a:pPr algn="ctr"/>
                          <a:r>
                            <a:rPr lang="en-US" sz="1400" b="1" dirty="0" smtClean="0"/>
                            <a:t>4</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4</m:t>
                                    </m:r>
                                  </m:sub>
                                </m:sSub>
                              </m:oMath>
                            </m:oMathPara>
                          </a14:m>
                          <a:endParaRPr lang="en-US" sz="14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4_</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4</m:t>
                                        </m:r>
                                      </m:sub>
                                    </m:sSub>
                                  </m:sub>
                                </m:sSub>
                              </m:oMath>
                            </m:oMathPara>
                          </a14:m>
                          <a:endParaRPr lang="en-US" sz="140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a:txBody>
                      <a:tcPr marL="68580" marR="68580" marT="34290" marB="34290"/>
                    </a:tc>
                    <a:tc>
                      <a:txBody>
                        <a:bodyPr/>
                        <a:lstStyle/>
                        <a:p>
                          <a:pPr algn="ctr"/>
                          <a:r>
                            <a:rPr lang="en-US" sz="1400" dirty="0" smtClean="0"/>
                            <a:t>0</a:t>
                          </a:r>
                          <a:endParaRPr lang="en-US" sz="1400" dirty="0"/>
                        </a:p>
                      </a:txBody>
                      <a:tcPr marL="68580" marR="68580" marT="34290" marB="34290"/>
                    </a:tc>
                  </a:tr>
                  <a:tr h="418148">
                    <a:tc>
                      <a:txBody>
                        <a:bodyPr/>
                        <a:lstStyle/>
                        <a:p>
                          <a:pPr algn="ctr"/>
                          <a:r>
                            <a:rPr lang="en-US" sz="1400" b="1" dirty="0" smtClean="0"/>
                            <a:t>5</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𝑞</m:t>
                                    </m:r>
                                  </m:e>
                                  <m:sub>
                                    <m:r>
                                      <a:rPr lang="en-US" sz="1400" b="0" i="1" smtClean="0">
                                        <a:latin typeface="Cambria Math" panose="02040503050406030204" pitchFamily="18" charset="0"/>
                                      </a:rPr>
                                      <m:t>5</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𝜋</m:t>
                                </m:r>
                              </m:oMath>
                            </m:oMathPara>
                          </a14:m>
                          <a:endParaRPr lang="en-US" sz="14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400" dirty="0" smtClean="0"/>
                            <a:t>0</a:t>
                          </a:r>
                          <a:endParaRPr lang="en-US" sz="140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a:txBody>
                      <a:tcPr marL="68580" marR="68580" marT="34290" marB="34290"/>
                    </a:tc>
                    <a:tc>
                      <a:txBody>
                        <a:bodyPr/>
                        <a:lstStyle/>
                        <a:p>
                          <a:pPr algn="ctr"/>
                          <a:r>
                            <a:rPr lang="en-US" sz="1400" dirty="0" smtClean="0"/>
                            <a:t>0</a:t>
                          </a:r>
                          <a:endParaRPr lang="en-US" sz="1400" dirty="0"/>
                        </a:p>
                      </a:txBody>
                      <a:tcPr marL="68580" marR="68580" marT="34290" marB="34290"/>
                    </a:tc>
                  </a:tr>
                  <a:tr h="418148">
                    <a:tc>
                      <a:txBody>
                        <a:bodyPr/>
                        <a:lstStyle/>
                        <a:p>
                          <a:pPr algn="ctr"/>
                          <a:r>
                            <a:rPr lang="en-US" sz="1400" b="1" dirty="0" smtClean="0"/>
                            <a:t>6</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6</m:t>
                                    </m:r>
                                  </m:sub>
                                </m:sSub>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2</m:t>
                                    </m:r>
                                  </m:den>
                                </m:f>
                              </m:oMath>
                            </m:oMathPara>
                          </a14:m>
                          <a:endParaRPr lang="en-US" sz="14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400" dirty="0" smtClean="0"/>
                            <a:t>0</a:t>
                          </a:r>
                          <a:endParaRPr lang="en-US" sz="140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    </m:t>
                                </m:r>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a:txBody>
                      <a:tcPr marL="68580" marR="68580" marT="34290" marB="34290"/>
                    </a:tc>
                    <a:tc>
                      <a:txBody>
                        <a:bodyPr/>
                        <a:lstStyle/>
                        <a:p>
                          <a:pPr algn="ctr"/>
                          <a:r>
                            <a:rPr lang="en-US" sz="1400" dirty="0" smtClean="0"/>
                            <a:t>0</a:t>
                          </a:r>
                          <a:endParaRPr lang="en-US" sz="1400" dirty="0"/>
                        </a:p>
                      </a:txBody>
                      <a:tcPr marL="68580" marR="68580" marT="34290" marB="34290"/>
                    </a:tc>
                  </a:tr>
                  <a:tr h="278130">
                    <a:tc>
                      <a:txBody>
                        <a:bodyPr/>
                        <a:lstStyle/>
                        <a:p>
                          <a:pPr algn="ctr"/>
                          <a:r>
                            <a:rPr lang="en-US" sz="1400" b="1" dirty="0" smtClean="0"/>
                            <a:t>7</a:t>
                          </a:r>
                          <a:endParaRPr lang="en-US" sz="1400" b="1" dirty="0"/>
                        </a:p>
                      </a:txBody>
                      <a:tcPr marL="68580" marR="68580" marT="34290" marB="3429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1</m:t>
                                    </m:r>
                                  </m:sub>
                                </m:sSub>
                              </m:oMath>
                            </m:oMathPara>
                          </a14:m>
                          <a:endParaRPr lang="en-US" sz="1400" dirty="0"/>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400" dirty="0" smtClean="0"/>
                            <a:t>0</a:t>
                          </a:r>
                          <a:endParaRPr lang="en-US" sz="1400" dirty="0"/>
                        </a:p>
                      </a:txBody>
                      <a:tcPr marL="68580" marR="68580" marT="34290" marB="34290"/>
                    </a:tc>
                    <a:tc>
                      <a:txBody>
                        <a:bodyPr/>
                        <a:lstStyle/>
                        <a:p>
                          <a:pPr algn="ctr"/>
                          <a:r>
                            <a:rPr lang="en-US" sz="1400" dirty="0" smtClean="0"/>
                            <a:t>   0</a:t>
                          </a:r>
                          <a:endParaRPr lang="en-US" sz="1400" dirty="0"/>
                        </a:p>
                      </a:txBody>
                      <a:tcPr marL="68580" marR="68580" marT="34290" marB="34290"/>
                    </a:tc>
                    <a:tc>
                      <a:txBody>
                        <a:bodyPr/>
                        <a:lstStyle/>
                        <a:p>
                          <a:pPr algn="ctr"/>
                          <a:r>
                            <a:rPr lang="en-US" sz="1400" dirty="0" smtClean="0"/>
                            <a:t>0</a:t>
                          </a:r>
                          <a:endParaRPr lang="en-US" sz="1400" dirty="0"/>
                        </a:p>
                      </a:txBody>
                      <a:tcPr marL="68580" marR="68580" marT="34290" marB="34290"/>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916574934"/>
                  </p:ext>
                </p:extLst>
              </p:nvPr>
            </p:nvGraphicFramePr>
            <p:xfrm>
              <a:off x="5867400" y="2205474"/>
              <a:ext cx="3147242" cy="3394332"/>
            </p:xfrm>
            <a:graphic>
              <a:graphicData uri="http://schemas.openxmlformats.org/drawingml/2006/table">
                <a:tbl>
                  <a:tblPr firstRow="1" bandRow="1">
                    <a:tableStyleId>{2D5ABB26-0587-4C30-8999-92F81FD0307C}</a:tableStyleId>
                  </a:tblPr>
                  <a:tblGrid>
                    <a:gridCol w="761999"/>
                    <a:gridCol w="914400"/>
                    <a:gridCol w="457200"/>
                    <a:gridCol w="492797"/>
                    <a:gridCol w="520846"/>
                  </a:tblGrid>
                  <a:tr h="525780">
                    <a:tc>
                      <a:txBody>
                        <a:bodyPr/>
                        <a:lstStyle/>
                        <a:p>
                          <a:pPr marL="0" indent="0" algn="ctr"/>
                          <a:r>
                            <a:rPr lang="en-US" sz="1500" b="1" dirty="0" smtClean="0"/>
                            <a:t>Joint #</a:t>
                          </a:r>
                          <a:endParaRPr lang="en-US" sz="15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l-GR" sz="1500" b="1" dirty="0" smtClean="0"/>
                            <a:t>θ</a:t>
                          </a:r>
                          <a:endParaRPr lang="en-US" sz="15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sz="1500" b="1" dirty="0" smtClean="0"/>
                            <a:t>d</a:t>
                          </a:r>
                          <a:endParaRPr lang="en-US" sz="15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l-GR" sz="1500" b="1" dirty="0" smtClean="0"/>
                            <a:t>α</a:t>
                          </a:r>
                          <a:endParaRPr lang="en-US" sz="15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a</a:t>
                          </a:r>
                        </a:p>
                        <a:p>
                          <a:endParaRPr lang="en-US" sz="1400" dirty="0"/>
                        </a:p>
                      </a:txBody>
                      <a:tcPr marL="68580" marR="68580" marT="34290" marB="34290">
                        <a:lnB w="12700" cap="flat" cmpd="sng" algn="ctr">
                          <a:solidFill>
                            <a:schemeClr val="tx1"/>
                          </a:solidFill>
                          <a:prstDash val="solid"/>
                          <a:round/>
                          <a:headEnd type="none" w="med" len="med"/>
                          <a:tailEnd type="none" w="med" len="med"/>
                        </a:lnB>
                      </a:tcPr>
                    </a:tc>
                  </a:tr>
                  <a:tr h="431102">
                    <a:tc>
                      <a:txBody>
                        <a:bodyPr/>
                        <a:lstStyle/>
                        <a:p>
                          <a:pPr algn="ctr"/>
                          <a:r>
                            <a:rPr lang="en-US" sz="1400" b="1" dirty="0" smtClean="0"/>
                            <a:t>1</a:t>
                          </a:r>
                          <a:endParaRPr lang="en-US" sz="1400" b="1"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0">
                          <a:blip r:embed="rId2"/>
                          <a:stretch>
                            <a:fillRect l="-83333" t="-125352" r="-162000" b="-581690"/>
                          </a:stretch>
                        </a:blipFill>
                      </a:tcPr>
                    </a:tc>
                    <a:tc>
                      <a:txBody>
                        <a:bodyPr/>
                        <a:lstStyle/>
                        <a:p>
                          <a:endParaRPr lang="en-US"/>
                        </a:p>
                      </a:txBody>
                      <a:tcPr marL="68580" marR="68580" marT="34290" marB="34290">
                        <a:lnT w="12700" cap="flat" cmpd="sng" algn="ctr">
                          <a:solidFill>
                            <a:schemeClr val="tx1"/>
                          </a:solidFill>
                          <a:prstDash val="solid"/>
                          <a:round/>
                          <a:headEnd type="none" w="med" len="med"/>
                          <a:tailEnd type="none" w="med" len="med"/>
                        </a:lnT>
                        <a:blipFill rotWithShape="0">
                          <a:blip r:embed="rId2"/>
                          <a:stretch>
                            <a:fillRect l="-366667" t="-125352" r="-224000" b="-581690"/>
                          </a:stretch>
                        </a:blipFill>
                      </a:tcPr>
                    </a:tc>
                    <a:tc>
                      <a:txBody>
                        <a:bodyPr/>
                        <a:lstStyle/>
                        <a:p>
                          <a:endParaRPr lang="en-US"/>
                        </a:p>
                      </a:txBody>
                      <a:tcPr marL="68580" marR="68580" marT="34290" marB="34290">
                        <a:lnT w="12700" cap="flat" cmpd="sng" algn="ctr">
                          <a:solidFill>
                            <a:schemeClr val="tx1"/>
                          </a:solidFill>
                          <a:prstDash val="solid"/>
                          <a:round/>
                          <a:headEnd type="none" w="med" len="med"/>
                          <a:tailEnd type="none" w="med" len="med"/>
                        </a:lnT>
                        <a:blipFill rotWithShape="0">
                          <a:blip r:embed="rId2"/>
                          <a:stretch>
                            <a:fillRect l="-432099" t="-125352" r="-107407" b="-581690"/>
                          </a:stretch>
                        </a:blipFill>
                      </a:tcPr>
                    </a:tc>
                    <a:tc>
                      <a:txBody>
                        <a:bodyPr/>
                        <a:lstStyle/>
                        <a:p>
                          <a:pPr algn="ctr"/>
                          <a:r>
                            <a:rPr lang="en-US" sz="1400" dirty="0" smtClean="0"/>
                            <a:t>0</a:t>
                          </a:r>
                          <a:endParaRPr lang="en-US" sz="1400" dirty="0"/>
                        </a:p>
                      </a:txBody>
                      <a:tcPr marL="68580" marR="68580" marT="34290" marB="34290">
                        <a:lnT w="12700" cap="flat" cmpd="sng" algn="ctr">
                          <a:solidFill>
                            <a:schemeClr val="tx1"/>
                          </a:solidFill>
                          <a:prstDash val="solid"/>
                          <a:round/>
                          <a:headEnd type="none" w="med" len="med"/>
                          <a:tailEnd type="none" w="med" len="med"/>
                        </a:lnT>
                      </a:tcPr>
                    </a:tc>
                  </a:tr>
                  <a:tr h="431102">
                    <a:tc>
                      <a:txBody>
                        <a:bodyPr/>
                        <a:lstStyle/>
                        <a:p>
                          <a:pPr algn="ctr"/>
                          <a:r>
                            <a:rPr lang="en-US" sz="1400" b="1" dirty="0" smtClean="0"/>
                            <a:t>2</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blipFill rotWithShape="0">
                          <a:blip r:embed="rId2"/>
                          <a:stretch>
                            <a:fillRect l="-83333" t="-225352" r="-162000" b="-481690"/>
                          </a:stretch>
                        </a:blipFill>
                      </a:tcPr>
                    </a:tc>
                    <a:tc>
                      <a:txBody>
                        <a:bodyPr/>
                        <a:lstStyle/>
                        <a:p>
                          <a:pPr algn="ctr"/>
                          <a:r>
                            <a:rPr lang="en-US" sz="1400" dirty="0" smtClean="0"/>
                            <a:t>0</a:t>
                          </a:r>
                          <a:endParaRPr lang="en-US" sz="1400" dirty="0"/>
                        </a:p>
                      </a:txBody>
                      <a:tcPr marL="68580" marR="68580" marT="34290" marB="34290"/>
                    </a:tc>
                    <a:tc>
                      <a:txBody>
                        <a:bodyPr/>
                        <a:lstStyle/>
                        <a:p>
                          <a:pPr algn="ctr"/>
                          <a:r>
                            <a:rPr lang="en-US" sz="1400" dirty="0" smtClean="0"/>
                            <a:t>   0</a:t>
                          </a:r>
                          <a:endParaRPr lang="en-US" sz="1400" dirty="0"/>
                        </a:p>
                      </a:txBody>
                      <a:tcPr marL="68580" marR="68580" marT="34290" marB="34290"/>
                    </a:tc>
                    <a:tc>
                      <a:txBody>
                        <a:bodyPr/>
                        <a:lstStyle/>
                        <a:p>
                          <a:endParaRPr lang="en-US"/>
                        </a:p>
                      </a:txBody>
                      <a:tcPr marL="68580" marR="68580" marT="34290" marB="34290">
                        <a:blipFill rotWithShape="0">
                          <a:blip r:embed="rId2"/>
                          <a:stretch>
                            <a:fillRect l="-501163" t="-225352" r="-1163" b="-481690"/>
                          </a:stretch>
                        </a:blipFill>
                      </a:tcPr>
                    </a:tc>
                  </a:tr>
                  <a:tr h="431102">
                    <a:tc>
                      <a:txBody>
                        <a:bodyPr/>
                        <a:lstStyle/>
                        <a:p>
                          <a:pPr algn="ctr"/>
                          <a:r>
                            <a:rPr lang="en-US" sz="1400" b="1" dirty="0" smtClean="0"/>
                            <a:t>3</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blipFill rotWithShape="0">
                          <a:blip r:embed="rId2"/>
                          <a:stretch>
                            <a:fillRect l="-83333" t="-325352" r="-162000" b="-381690"/>
                          </a:stretch>
                        </a:blipFill>
                      </a:tcPr>
                    </a:tc>
                    <a:tc>
                      <a:txBody>
                        <a:bodyPr/>
                        <a:lstStyle/>
                        <a:p>
                          <a:pPr algn="ctr"/>
                          <a:r>
                            <a:rPr lang="en-US" sz="1400" dirty="0" smtClean="0"/>
                            <a:t>0</a:t>
                          </a:r>
                          <a:endParaRPr lang="en-US" sz="1400" dirty="0"/>
                        </a:p>
                      </a:txBody>
                      <a:tcPr marL="68580" marR="68580" marT="34290" marB="34290"/>
                    </a:tc>
                    <a:tc>
                      <a:txBody>
                        <a:bodyPr/>
                        <a:lstStyle/>
                        <a:p>
                          <a:endParaRPr lang="en-US"/>
                        </a:p>
                      </a:txBody>
                      <a:tcPr marL="68580" marR="68580" marT="34290" marB="34290">
                        <a:blipFill rotWithShape="0">
                          <a:blip r:embed="rId2"/>
                          <a:stretch>
                            <a:fillRect l="-432099" t="-325352" r="-107407" b="-381690"/>
                          </a:stretch>
                        </a:blipFill>
                      </a:tcPr>
                    </a:tc>
                    <a:tc>
                      <a:txBody>
                        <a:bodyPr/>
                        <a:lstStyle/>
                        <a:p>
                          <a:endParaRPr lang="en-US"/>
                        </a:p>
                      </a:txBody>
                      <a:tcPr marL="68580" marR="68580" marT="34290" marB="34290">
                        <a:blipFill rotWithShape="0">
                          <a:blip r:embed="rId2"/>
                          <a:stretch>
                            <a:fillRect l="-501163" t="-325352" r="-1163" b="-381690"/>
                          </a:stretch>
                        </a:blipFill>
                      </a:tcPr>
                    </a:tc>
                  </a:tr>
                  <a:tr h="431102">
                    <a:tc>
                      <a:txBody>
                        <a:bodyPr/>
                        <a:lstStyle/>
                        <a:p>
                          <a:pPr algn="ctr"/>
                          <a:r>
                            <a:rPr lang="en-US" sz="1400" b="1" dirty="0" smtClean="0"/>
                            <a:t>4</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blipFill rotWithShape="0">
                          <a:blip r:embed="rId2"/>
                          <a:stretch>
                            <a:fillRect l="-83333" t="-425352" r="-162000" b="-281690"/>
                          </a:stretch>
                        </a:blipFill>
                      </a:tcPr>
                    </a:tc>
                    <a:tc>
                      <a:txBody>
                        <a:bodyPr/>
                        <a:lstStyle/>
                        <a:p>
                          <a:endParaRPr lang="en-US"/>
                        </a:p>
                      </a:txBody>
                      <a:tcPr marL="68580" marR="68580" marT="34290" marB="34290">
                        <a:blipFill rotWithShape="0">
                          <a:blip r:embed="rId2"/>
                          <a:stretch>
                            <a:fillRect l="-366667" t="-425352" r="-224000" b="-281690"/>
                          </a:stretch>
                        </a:blipFill>
                      </a:tcPr>
                    </a:tc>
                    <a:tc>
                      <a:txBody>
                        <a:bodyPr/>
                        <a:lstStyle/>
                        <a:p>
                          <a:endParaRPr lang="en-US"/>
                        </a:p>
                      </a:txBody>
                      <a:tcPr marL="68580" marR="68580" marT="34290" marB="34290">
                        <a:blipFill rotWithShape="0">
                          <a:blip r:embed="rId2"/>
                          <a:stretch>
                            <a:fillRect l="-432099" t="-425352" r="-107407" b="-281690"/>
                          </a:stretch>
                        </a:blipFill>
                      </a:tcPr>
                    </a:tc>
                    <a:tc>
                      <a:txBody>
                        <a:bodyPr/>
                        <a:lstStyle/>
                        <a:p>
                          <a:pPr algn="ctr"/>
                          <a:r>
                            <a:rPr lang="en-US" sz="1400" dirty="0" smtClean="0"/>
                            <a:t>0</a:t>
                          </a:r>
                          <a:endParaRPr lang="en-US" sz="1400" dirty="0"/>
                        </a:p>
                      </a:txBody>
                      <a:tcPr marL="68580" marR="68580" marT="34290" marB="34290"/>
                    </a:tc>
                  </a:tr>
                  <a:tr h="431102">
                    <a:tc>
                      <a:txBody>
                        <a:bodyPr/>
                        <a:lstStyle/>
                        <a:p>
                          <a:pPr algn="ctr"/>
                          <a:r>
                            <a:rPr lang="en-US" sz="1400" b="1" dirty="0" smtClean="0"/>
                            <a:t>5</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blipFill rotWithShape="0">
                          <a:blip r:embed="rId2"/>
                          <a:stretch>
                            <a:fillRect l="-83333" t="-525352" r="-162000" b="-181690"/>
                          </a:stretch>
                        </a:blipFill>
                      </a:tcPr>
                    </a:tc>
                    <a:tc>
                      <a:txBody>
                        <a:bodyPr/>
                        <a:lstStyle/>
                        <a:p>
                          <a:pPr algn="ctr"/>
                          <a:r>
                            <a:rPr lang="en-US" sz="1400" dirty="0" smtClean="0"/>
                            <a:t>0</a:t>
                          </a:r>
                          <a:endParaRPr lang="en-US" sz="1400" dirty="0"/>
                        </a:p>
                      </a:txBody>
                      <a:tcPr marL="68580" marR="68580" marT="34290" marB="34290"/>
                    </a:tc>
                    <a:tc>
                      <a:txBody>
                        <a:bodyPr/>
                        <a:lstStyle/>
                        <a:p>
                          <a:endParaRPr lang="en-US"/>
                        </a:p>
                      </a:txBody>
                      <a:tcPr marL="68580" marR="68580" marT="34290" marB="34290">
                        <a:blipFill rotWithShape="0">
                          <a:blip r:embed="rId2"/>
                          <a:stretch>
                            <a:fillRect l="-432099" t="-525352" r="-107407" b="-181690"/>
                          </a:stretch>
                        </a:blipFill>
                      </a:tcPr>
                    </a:tc>
                    <a:tc>
                      <a:txBody>
                        <a:bodyPr/>
                        <a:lstStyle/>
                        <a:p>
                          <a:pPr algn="ctr"/>
                          <a:r>
                            <a:rPr lang="en-US" sz="1400" dirty="0" smtClean="0"/>
                            <a:t>0</a:t>
                          </a:r>
                          <a:endParaRPr lang="en-US" sz="1400" dirty="0"/>
                        </a:p>
                      </a:txBody>
                      <a:tcPr marL="68580" marR="68580" marT="34290" marB="34290"/>
                    </a:tc>
                  </a:tr>
                  <a:tr h="431102">
                    <a:tc>
                      <a:txBody>
                        <a:bodyPr/>
                        <a:lstStyle/>
                        <a:p>
                          <a:pPr algn="ctr"/>
                          <a:r>
                            <a:rPr lang="en-US" sz="1400" b="1" dirty="0" smtClean="0"/>
                            <a:t>6</a:t>
                          </a:r>
                          <a:endParaRPr lang="en-US" sz="1400" b="1" dirty="0"/>
                        </a:p>
                      </a:txBody>
                      <a:tcPr marL="68580" marR="68580" marT="34290" marB="34290">
                        <a:lnR w="12700" cap="flat" cmpd="sng" algn="ctr">
                          <a:solidFill>
                            <a:schemeClr val="tx1"/>
                          </a:solidFill>
                          <a:prstDash val="solid"/>
                          <a:round/>
                          <a:headEnd type="none" w="med" len="med"/>
                          <a:tailEnd type="none" w="med" len="med"/>
                        </a:lnR>
                      </a:tcPr>
                    </a:tc>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blipFill rotWithShape="0">
                          <a:blip r:embed="rId2"/>
                          <a:stretch>
                            <a:fillRect l="-83333" t="-625352" r="-162000" b="-81690"/>
                          </a:stretch>
                        </a:blipFill>
                      </a:tcPr>
                    </a:tc>
                    <a:tc>
                      <a:txBody>
                        <a:bodyPr/>
                        <a:lstStyle/>
                        <a:p>
                          <a:pPr algn="ctr"/>
                          <a:r>
                            <a:rPr lang="en-US" sz="1400" dirty="0" smtClean="0"/>
                            <a:t>0</a:t>
                          </a:r>
                          <a:endParaRPr lang="en-US" sz="1400" dirty="0"/>
                        </a:p>
                      </a:txBody>
                      <a:tcPr marL="68580" marR="68580" marT="34290" marB="34290"/>
                    </a:tc>
                    <a:tc>
                      <a:txBody>
                        <a:bodyPr/>
                        <a:lstStyle/>
                        <a:p>
                          <a:endParaRPr lang="en-US"/>
                        </a:p>
                      </a:txBody>
                      <a:tcPr marL="68580" marR="68580" marT="34290" marB="34290">
                        <a:blipFill rotWithShape="0">
                          <a:blip r:embed="rId2"/>
                          <a:stretch>
                            <a:fillRect l="-432099" t="-625352" r="-107407" b="-81690"/>
                          </a:stretch>
                        </a:blipFill>
                      </a:tcPr>
                    </a:tc>
                    <a:tc>
                      <a:txBody>
                        <a:bodyPr/>
                        <a:lstStyle/>
                        <a:p>
                          <a:pPr algn="ctr"/>
                          <a:r>
                            <a:rPr lang="en-US" sz="1400" dirty="0" smtClean="0"/>
                            <a:t>0</a:t>
                          </a:r>
                          <a:endParaRPr lang="en-US" sz="1400" dirty="0"/>
                        </a:p>
                      </a:txBody>
                      <a:tcPr marL="68580" marR="68580" marT="34290" marB="34290"/>
                    </a:tc>
                  </a:tr>
                  <a:tr h="281940">
                    <a:tc>
                      <a:txBody>
                        <a:bodyPr/>
                        <a:lstStyle/>
                        <a:p>
                          <a:pPr algn="ctr"/>
                          <a:r>
                            <a:rPr lang="en-US" sz="1400" b="1" dirty="0" smtClean="0"/>
                            <a:t>7</a:t>
                          </a:r>
                          <a:endParaRPr lang="en-US" sz="1400" b="1" dirty="0"/>
                        </a:p>
                      </a:txBody>
                      <a:tcPr marL="68580" marR="68580" marT="34290" marB="3429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a:p>
                      </a:txBody>
                      <a:tcPr marL="68580" marR="68580" marT="34290" marB="34290">
                        <a:lnL w="12700" cap="flat" cmpd="sng" algn="ctr">
                          <a:solidFill>
                            <a:schemeClr val="tx1"/>
                          </a:solidFill>
                          <a:prstDash val="solid"/>
                          <a:round/>
                          <a:headEnd type="none" w="med" len="med"/>
                          <a:tailEnd type="none" w="med" len="med"/>
                        </a:lnL>
                        <a:blipFill rotWithShape="0">
                          <a:blip r:embed="rId2"/>
                          <a:stretch>
                            <a:fillRect l="-83333" t="-1119565" r="-162000" b="-26087"/>
                          </a:stretch>
                        </a:blipFill>
                      </a:tcPr>
                    </a:tc>
                    <a:tc>
                      <a:txBody>
                        <a:bodyPr/>
                        <a:lstStyle/>
                        <a:p>
                          <a:pPr algn="ctr"/>
                          <a:r>
                            <a:rPr lang="en-US" sz="1400" dirty="0" smtClean="0"/>
                            <a:t>0</a:t>
                          </a:r>
                          <a:endParaRPr lang="en-US" sz="1400" dirty="0"/>
                        </a:p>
                      </a:txBody>
                      <a:tcPr marL="68580" marR="68580" marT="34290" marB="34290"/>
                    </a:tc>
                    <a:tc>
                      <a:txBody>
                        <a:bodyPr/>
                        <a:lstStyle/>
                        <a:p>
                          <a:pPr algn="ctr"/>
                          <a:r>
                            <a:rPr lang="en-US" sz="1400" dirty="0" smtClean="0"/>
                            <a:t>   0</a:t>
                          </a:r>
                          <a:endParaRPr lang="en-US" sz="1400" dirty="0"/>
                        </a:p>
                      </a:txBody>
                      <a:tcPr marL="68580" marR="68580" marT="34290" marB="34290"/>
                    </a:tc>
                    <a:tc>
                      <a:txBody>
                        <a:bodyPr/>
                        <a:lstStyle/>
                        <a:p>
                          <a:pPr algn="ctr"/>
                          <a:r>
                            <a:rPr lang="en-US" sz="1400" dirty="0" smtClean="0"/>
                            <a:t>0</a:t>
                          </a:r>
                          <a:endParaRPr lang="en-US" sz="1400" dirty="0"/>
                        </a:p>
                      </a:txBody>
                      <a:tcPr marL="68580" marR="68580" marT="34290" marB="34290"/>
                    </a:tc>
                  </a:tr>
                </a:tbl>
              </a:graphicData>
            </a:graphic>
          </p:graphicFrame>
        </mc:Fallback>
      </mc:AlternateContent>
      <p:sp>
        <p:nvSpPr>
          <p:cNvPr id="15" name="Title 1"/>
          <p:cNvSpPr txBox="1">
            <a:spLocks/>
          </p:cNvSpPr>
          <p:nvPr/>
        </p:nvSpPr>
        <p:spPr>
          <a:xfrm>
            <a:off x="691607" y="593125"/>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tx1">
                    <a:lumMod val="85000"/>
                    <a:lumOff val="15000"/>
                  </a:schemeClr>
                </a:solidFill>
                <a:latin typeface="Verdana" pitchFamily="34" charset="0"/>
                <a:ea typeface="Verdana" pitchFamily="34" charset="0"/>
                <a:cs typeface="Verdana" pitchFamily="34" charset="0"/>
              </a:rPr>
              <a:t>Forward</a:t>
            </a:r>
            <a:r>
              <a:rPr lang="en-US" sz="3300" dirty="0"/>
              <a:t> </a:t>
            </a:r>
            <a:r>
              <a:rPr lang="en-US" sz="3200" b="1" dirty="0" smtClean="0">
                <a:solidFill>
                  <a:schemeClr val="tx1">
                    <a:lumMod val="85000"/>
                    <a:lumOff val="15000"/>
                  </a:schemeClr>
                </a:solidFill>
                <a:latin typeface="Verdana" pitchFamily="34" charset="0"/>
                <a:ea typeface="Verdana" pitchFamily="34" charset="0"/>
                <a:cs typeface="Verdana" pitchFamily="34" charset="0"/>
              </a:rPr>
              <a:t>Kinematics</a:t>
            </a:r>
            <a:endParaRPr lang="en-US" sz="3200" b="1" dirty="0">
              <a:solidFill>
                <a:schemeClr val="tx1">
                  <a:lumMod val="85000"/>
                  <a:lumOff val="15000"/>
                </a:schemeClr>
              </a:solidFill>
              <a:latin typeface="Verdana" pitchFamily="34" charset="0"/>
              <a:ea typeface="Verdana" pitchFamily="34" charset="0"/>
              <a:cs typeface="Verdana" pitchFamily="34" charset="0"/>
            </a:endParaRPr>
          </a:p>
        </p:txBody>
      </p:sp>
      <p:grpSp>
        <p:nvGrpSpPr>
          <p:cNvPr id="16" name="Group 15"/>
          <p:cNvGrpSpPr/>
          <p:nvPr/>
        </p:nvGrpSpPr>
        <p:grpSpPr>
          <a:xfrm>
            <a:off x="255272" y="1781176"/>
            <a:ext cx="5612128" cy="4391024"/>
            <a:chOff x="480063" y="591670"/>
            <a:chExt cx="7464411" cy="5745153"/>
          </a:xfrm>
        </p:grpSpPr>
        <p:pic>
          <p:nvPicPr>
            <p:cNvPr id="17" name="Picture 16"/>
            <p:cNvPicPr>
              <a:picLocks noChangeAspect="1"/>
            </p:cNvPicPr>
            <p:nvPr/>
          </p:nvPicPr>
          <p:blipFill>
            <a:blip r:embed="rId3"/>
            <a:stretch>
              <a:fillRect/>
            </a:stretch>
          </p:blipFill>
          <p:spPr>
            <a:xfrm>
              <a:off x="480063" y="591670"/>
              <a:ext cx="6915820" cy="5745153"/>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741475" y="1720334"/>
                  <a:ext cx="579201" cy="442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𝐿</m:t>
                            </m:r>
                          </m:e>
                          <m:sub>
                            <m:r>
                              <a:rPr lang="en-US" sz="1350" i="1">
                                <a:latin typeface="Cambria Math" panose="02040503050406030204" pitchFamily="18" charset="0"/>
                              </a:rPr>
                              <m:t>1</m:t>
                            </m:r>
                          </m:sub>
                        </m:sSub>
                      </m:oMath>
                    </m:oMathPara>
                  </a14:m>
                  <a:endParaRPr lang="en-US" sz="1350" dirty="0"/>
                </a:p>
              </p:txBody>
            </p:sp>
          </mc:Choice>
          <mc:Fallback xmlns="">
            <p:sp>
              <p:nvSpPr>
                <p:cNvPr id="4" name="Rectangle 3"/>
                <p:cNvSpPr>
                  <a:spLocks noRot="1" noChangeAspect="1" noMove="1" noResize="1" noEditPoints="1" noAdjustHandles="1" noChangeArrowheads="1" noChangeShapeType="1" noTextEdit="1"/>
                </p:cNvSpPr>
                <p:nvPr/>
              </p:nvSpPr>
              <p:spPr>
                <a:xfrm>
                  <a:off x="741475" y="1720334"/>
                  <a:ext cx="463012"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41475" y="3691235"/>
                  <a:ext cx="584855" cy="442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𝐿</m:t>
                            </m:r>
                          </m:e>
                          <m:sub>
                            <m:r>
                              <a:rPr lang="en-US" sz="1350" i="1">
                                <a:latin typeface="Cambria Math" panose="02040503050406030204" pitchFamily="18" charset="0"/>
                              </a:rPr>
                              <m:t>2</m:t>
                            </m:r>
                          </m:sub>
                        </m:sSub>
                      </m:oMath>
                    </m:oMathPara>
                  </a14:m>
                  <a:endParaRPr lang="en-US" sz="1350" dirty="0"/>
                </a:p>
              </p:txBody>
            </p:sp>
          </mc:Choice>
          <mc:Fallback xmlns="">
            <p:sp>
              <p:nvSpPr>
                <p:cNvPr id="6" name="Rectangle 5"/>
                <p:cNvSpPr>
                  <a:spLocks noRot="1" noChangeAspect="1" noMove="1" noResize="1" noEditPoints="1" noAdjustHandles="1" noChangeArrowheads="1" noChangeShapeType="1" noTextEdit="1"/>
                </p:cNvSpPr>
                <p:nvPr/>
              </p:nvSpPr>
              <p:spPr>
                <a:xfrm>
                  <a:off x="741475" y="3691235"/>
                  <a:ext cx="46833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307904" y="5193462"/>
                  <a:ext cx="584855" cy="442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𝐿</m:t>
                            </m:r>
                          </m:e>
                          <m:sub>
                            <m:r>
                              <a:rPr lang="en-US" sz="1350" i="1">
                                <a:latin typeface="Cambria Math" panose="02040503050406030204" pitchFamily="18" charset="0"/>
                              </a:rPr>
                              <m:t>3</m:t>
                            </m:r>
                          </m:sub>
                        </m:sSub>
                      </m:oMath>
                    </m:oMathPara>
                  </a14:m>
                  <a:endParaRPr lang="en-US" sz="1350" dirty="0"/>
                </a:p>
              </p:txBody>
            </p:sp>
          </mc:Choice>
          <mc:Fallback xmlns="">
            <p:sp>
              <p:nvSpPr>
                <p:cNvPr id="7" name="Rectangle 6"/>
                <p:cNvSpPr>
                  <a:spLocks noRot="1" noChangeAspect="1" noMove="1" noResize="1" noEditPoints="1" noAdjustHandles="1" noChangeArrowheads="1" noChangeShapeType="1" noTextEdit="1"/>
                </p:cNvSpPr>
                <p:nvPr/>
              </p:nvSpPr>
              <p:spPr>
                <a:xfrm>
                  <a:off x="3307904" y="5193463"/>
                  <a:ext cx="468333"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609904" y="5060183"/>
                  <a:ext cx="834701" cy="468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𝐿</m:t>
                            </m:r>
                          </m:e>
                          <m:sub>
                            <m:r>
                              <a:rPr lang="en-US" sz="1350" i="1">
                                <a:latin typeface="Cambria Math" panose="02040503050406030204" pitchFamily="18" charset="0"/>
                              </a:rPr>
                              <m:t>4_</m:t>
                            </m:r>
                            <m:sSub>
                              <m:sSubPr>
                                <m:ctrlPr>
                                  <a:rPr lang="en-US" sz="1350" i="1">
                                    <a:latin typeface="Cambria Math" panose="02040503050406030204" pitchFamily="18" charset="0"/>
                                  </a:rPr>
                                </m:ctrlPr>
                              </m:sSubPr>
                              <m:e>
                                <m:r>
                                  <a:rPr lang="en-US" sz="1350" i="1">
                                    <a:latin typeface="Cambria Math" panose="02040503050406030204" pitchFamily="18" charset="0"/>
                                  </a:rPr>
                                  <m:t>𝑧</m:t>
                                </m:r>
                              </m:e>
                              <m:sub>
                                <m:r>
                                  <a:rPr lang="en-US" sz="1350" i="1">
                                    <a:latin typeface="Cambria Math" panose="02040503050406030204" pitchFamily="18" charset="0"/>
                                  </a:rPr>
                                  <m:t>4</m:t>
                                </m:r>
                              </m:sub>
                            </m:sSub>
                          </m:sub>
                        </m:sSub>
                      </m:oMath>
                    </m:oMathPara>
                  </a14:m>
                  <a:endParaRPr lang="en-US" sz="1350" dirty="0"/>
                </a:p>
              </p:txBody>
            </p:sp>
          </mc:Choice>
          <mc:Fallback xmlns="">
            <p:sp>
              <p:nvSpPr>
                <p:cNvPr id="8" name="Rectangle 7"/>
                <p:cNvSpPr>
                  <a:spLocks noRot="1" noChangeAspect="1" noMove="1" noResize="1" noEditPoints="1" noAdjustHandles="1" noChangeArrowheads="1" noChangeShapeType="1" noTextEdit="1"/>
                </p:cNvSpPr>
                <p:nvPr/>
              </p:nvSpPr>
              <p:spPr>
                <a:xfrm>
                  <a:off x="6609904" y="5060183"/>
                  <a:ext cx="705258" cy="39312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096133" y="3719566"/>
                  <a:ext cx="848341" cy="468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𝐿</m:t>
                            </m:r>
                          </m:e>
                          <m:sub>
                            <m:r>
                              <a:rPr lang="en-US" sz="1350" i="1">
                                <a:latin typeface="Cambria Math" panose="02040503050406030204" pitchFamily="18" charset="0"/>
                              </a:rPr>
                              <m:t>4_</m:t>
                            </m:r>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4</m:t>
                                </m:r>
                              </m:sub>
                            </m:sSub>
                          </m:sub>
                        </m:sSub>
                      </m:oMath>
                    </m:oMathPara>
                  </a14:m>
                  <a:endParaRPr lang="en-US" sz="1350" dirty="0"/>
                </a:p>
              </p:txBody>
            </p:sp>
          </mc:Choice>
          <mc:Fallback xmlns="">
            <p:sp>
              <p:nvSpPr>
                <p:cNvPr id="9" name="Rectangle 8"/>
                <p:cNvSpPr>
                  <a:spLocks noRot="1" noChangeAspect="1" noMove="1" noResize="1" noEditPoints="1" noAdjustHandles="1" noChangeArrowheads="1" noChangeShapeType="1" noTextEdit="1"/>
                </p:cNvSpPr>
                <p:nvPr/>
              </p:nvSpPr>
              <p:spPr>
                <a:xfrm>
                  <a:off x="7096133" y="3719566"/>
                  <a:ext cx="718787" cy="393121"/>
                </a:xfrm>
                <a:prstGeom prst="rect">
                  <a:avLst/>
                </a:prstGeom>
                <a:blipFill rotWithShape="0">
                  <a:blip r:embed="rId8"/>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365303" y="3691235"/>
                  <a:ext cx="489201" cy="396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𝐿</m:t>
                            </m:r>
                          </m:e>
                          <m:sub>
                            <m:r>
                              <a:rPr lang="en-US" sz="1050" i="1">
                                <a:latin typeface="Cambria Math" panose="02040503050406030204" pitchFamily="18" charset="0"/>
                              </a:rPr>
                              <m:t>5_</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5</m:t>
                                </m:r>
                              </m:sub>
                            </m:sSub>
                          </m:sub>
                        </m:sSub>
                      </m:oMath>
                    </m:oMathPara>
                  </a14:m>
                  <a:endParaRPr lang="en-US" sz="1050" dirty="0"/>
                </a:p>
              </p:txBody>
            </p:sp>
          </mc:Choice>
          <mc:Fallback xmlns="">
            <p:sp>
              <p:nvSpPr>
                <p:cNvPr id="10" name="Rectangle 9"/>
                <p:cNvSpPr>
                  <a:spLocks noRot="1" noChangeAspect="1" noMove="1" noResize="1" noEditPoints="1" noAdjustHandles="1" noChangeArrowheads="1" noChangeShapeType="1" noTextEdit="1"/>
                </p:cNvSpPr>
                <p:nvPr/>
              </p:nvSpPr>
              <p:spPr>
                <a:xfrm>
                  <a:off x="6365303" y="3691235"/>
                  <a:ext cx="489201" cy="33483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65303" y="4375708"/>
                  <a:ext cx="489201" cy="396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𝐿</m:t>
                            </m:r>
                          </m:e>
                          <m:sub>
                            <m:r>
                              <a:rPr lang="en-US" sz="1050" i="1">
                                <a:latin typeface="Cambria Math" panose="02040503050406030204" pitchFamily="18" charset="0"/>
                              </a:rPr>
                              <m:t>5_</m:t>
                            </m:r>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5</m:t>
                                </m:r>
                              </m:sub>
                            </m:sSub>
                          </m:sub>
                        </m:sSub>
                      </m:oMath>
                    </m:oMathPara>
                  </a14:m>
                  <a:endParaRPr lang="en-US" sz="1050" dirty="0"/>
                </a:p>
              </p:txBody>
            </p:sp>
          </mc:Choice>
          <mc:Fallback xmlns="">
            <p:sp>
              <p:nvSpPr>
                <p:cNvPr id="11" name="Rectangle 10"/>
                <p:cNvSpPr>
                  <a:spLocks noRot="1" noChangeAspect="1" noMove="1" noResize="1" noEditPoints="1" noAdjustHandles="1" noChangeArrowheads="1" noChangeShapeType="1" noTextEdit="1"/>
                </p:cNvSpPr>
                <p:nvPr/>
              </p:nvSpPr>
              <p:spPr>
                <a:xfrm>
                  <a:off x="6365302" y="4375709"/>
                  <a:ext cx="489201" cy="33483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757481" y="4314749"/>
                  <a:ext cx="489201" cy="396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𝐿</m:t>
                            </m:r>
                          </m:e>
                          <m:sub>
                            <m:r>
                              <a:rPr lang="en-US" sz="1050" i="1">
                                <a:latin typeface="Cambria Math" panose="02040503050406030204" pitchFamily="18" charset="0"/>
                              </a:rPr>
                              <m:t>6_</m:t>
                            </m:r>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6</m:t>
                                </m:r>
                              </m:sub>
                            </m:sSub>
                          </m:sub>
                        </m:sSub>
                      </m:oMath>
                    </m:oMathPara>
                  </a14:m>
                  <a:endParaRPr lang="en-US" sz="1050" dirty="0"/>
                </a:p>
              </p:txBody>
            </p:sp>
          </mc:Choice>
          <mc:Fallback xmlns="">
            <p:sp>
              <p:nvSpPr>
                <p:cNvPr id="12" name="Rectangle 11"/>
                <p:cNvSpPr>
                  <a:spLocks noRot="1" noChangeAspect="1" noMove="1" noResize="1" noEditPoints="1" noAdjustHandles="1" noChangeArrowheads="1" noChangeShapeType="1" noTextEdit="1"/>
                </p:cNvSpPr>
                <p:nvPr/>
              </p:nvSpPr>
              <p:spPr>
                <a:xfrm>
                  <a:off x="4757482" y="4314749"/>
                  <a:ext cx="489201" cy="33483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077523" y="4794808"/>
                  <a:ext cx="489201" cy="396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𝐿</m:t>
                            </m:r>
                          </m:e>
                          <m:sub>
                            <m:r>
                              <a:rPr lang="en-US" sz="1050" i="1">
                                <a:latin typeface="Cambria Math" panose="02040503050406030204" pitchFamily="18" charset="0"/>
                              </a:rPr>
                              <m:t>6_</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6</m:t>
                                </m:r>
                              </m:sub>
                            </m:sSub>
                          </m:sub>
                        </m:sSub>
                      </m:oMath>
                    </m:oMathPara>
                  </a14:m>
                  <a:endParaRPr lang="en-US" sz="1050" dirty="0"/>
                </a:p>
              </p:txBody>
            </p:sp>
          </mc:Choice>
          <mc:Fallback xmlns="">
            <p:sp>
              <p:nvSpPr>
                <p:cNvPr id="13" name="Rectangle 12"/>
                <p:cNvSpPr>
                  <a:spLocks noRot="1" noChangeAspect="1" noMove="1" noResize="1" noEditPoints="1" noAdjustHandles="1" noChangeArrowheads="1" noChangeShapeType="1" noTextEdit="1"/>
                </p:cNvSpPr>
                <p:nvPr/>
              </p:nvSpPr>
              <p:spPr>
                <a:xfrm>
                  <a:off x="5077522" y="4794809"/>
                  <a:ext cx="489201" cy="33483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5322122" y="3793874"/>
                  <a:ext cx="489201" cy="3952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𝐿</m:t>
                            </m:r>
                          </m:e>
                          <m:sub>
                            <m:r>
                              <a:rPr lang="en-US" sz="1050" i="1">
                                <a:latin typeface="Cambria Math" panose="02040503050406030204" pitchFamily="18" charset="0"/>
                              </a:rPr>
                              <m:t>7_</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7</m:t>
                                </m:r>
                              </m:sub>
                            </m:sSub>
                          </m:sub>
                        </m:sSub>
                      </m:oMath>
                    </m:oMathPara>
                  </a14:m>
                  <a:endParaRPr lang="en-US" sz="1050" dirty="0"/>
                </a:p>
              </p:txBody>
            </p:sp>
          </mc:Choice>
          <mc:Fallback xmlns="">
            <p:sp>
              <p:nvSpPr>
                <p:cNvPr id="14" name="Rectangle 13"/>
                <p:cNvSpPr>
                  <a:spLocks noRot="1" noChangeAspect="1" noMove="1" noResize="1" noEditPoints="1" noAdjustHandles="1" noChangeArrowheads="1" noChangeShapeType="1" noTextEdit="1"/>
                </p:cNvSpPr>
                <p:nvPr/>
              </p:nvSpPr>
              <p:spPr>
                <a:xfrm>
                  <a:off x="5322122" y="3793875"/>
                  <a:ext cx="489201" cy="334835"/>
                </a:xfrm>
                <a:prstGeom prst="rect">
                  <a:avLst/>
                </a:prstGeom>
                <a:blipFill rotWithShape="0">
                  <a:blip r:embed="rId13"/>
                  <a:stretch>
                    <a:fillRect/>
                  </a:stretch>
                </a:blipFill>
              </p:spPr>
              <p:txBody>
                <a:bodyPr/>
                <a:lstStyle/>
                <a:p>
                  <a:r>
                    <a:rPr lang="en-US">
                      <a:noFill/>
                    </a:rPr>
                    <a:t> </a:t>
                  </a:r>
                </a:p>
              </p:txBody>
            </p:sp>
          </mc:Fallback>
        </mc:AlternateContent>
      </p:grpSp>
      <p:sp>
        <p:nvSpPr>
          <p:cNvPr id="5" name="Rectangle 4"/>
          <p:cNvSpPr/>
          <p:nvPr/>
        </p:nvSpPr>
        <p:spPr bwMode="auto">
          <a:xfrm>
            <a:off x="4227578" y="4034744"/>
            <a:ext cx="217679" cy="308656"/>
          </a:xfrm>
          <a:prstGeom prst="rect">
            <a:avLst/>
          </a:prstGeom>
          <a:solidFill>
            <a:schemeClr val="bg1"/>
          </a:solidFill>
          <a:ln w="12700" cap="sq" algn="ctr">
            <a:no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4" name="TextBox 3"/>
          <p:cNvSpPr txBox="1"/>
          <p:nvPr/>
        </p:nvSpPr>
        <p:spPr>
          <a:xfrm>
            <a:off x="4131153" y="4025775"/>
            <a:ext cx="458110" cy="323165"/>
          </a:xfrm>
          <a:prstGeom prst="rect">
            <a:avLst/>
          </a:prstGeom>
          <a:noFill/>
          <a:ln>
            <a:noFill/>
          </a:ln>
        </p:spPr>
        <p:txBody>
          <a:bodyPr wrap="square" rtlCol="0">
            <a:spAutoFit/>
          </a:bodyPr>
          <a:lstStyle/>
          <a:p>
            <a:r>
              <a:rPr lang="en-US" sz="1500" dirty="0">
                <a:solidFill>
                  <a:srgbClr val="FF0000"/>
                </a:solidFill>
              </a:rPr>
              <a:t>q</a:t>
            </a:r>
            <a:r>
              <a:rPr lang="en-US" sz="1500" baseline="-25000" dirty="0">
                <a:solidFill>
                  <a:srgbClr val="FF0000"/>
                </a:solidFill>
              </a:rPr>
              <a:t>5</a:t>
            </a:r>
            <a:endParaRPr lang="en-US" sz="1500" dirty="0">
              <a:solidFill>
                <a:srgbClr val="FF0000"/>
              </a:solidFill>
            </a:endParaRPr>
          </a:p>
        </p:txBody>
      </p:sp>
      <p:sp>
        <p:nvSpPr>
          <p:cNvPr id="6" name="Rectangle 5"/>
          <p:cNvSpPr/>
          <p:nvPr/>
        </p:nvSpPr>
        <p:spPr>
          <a:xfrm>
            <a:off x="6426756" y="1618749"/>
            <a:ext cx="2151551" cy="369332"/>
          </a:xfrm>
          <a:prstGeom prst="rect">
            <a:avLst/>
          </a:prstGeom>
        </p:spPr>
        <p:txBody>
          <a:bodyPr wrap="none">
            <a:spAutoFit/>
          </a:bodyPr>
          <a:lstStyle/>
          <a:p>
            <a:r>
              <a:rPr lang="en-US" b="1" dirty="0" smtClean="0"/>
              <a:t>DH Parameters</a:t>
            </a:r>
            <a:endParaRPr lang="en-US" b="1" dirty="0"/>
          </a:p>
        </p:txBody>
      </p:sp>
    </p:spTree>
    <p:extLst>
      <p:ext uri="{BB962C8B-B14F-4D97-AF65-F5344CB8AC3E}">
        <p14:creationId xmlns:p14="http://schemas.microsoft.com/office/powerpoint/2010/main" val="2119762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91" y="218051"/>
            <a:ext cx="7886700" cy="994172"/>
          </a:xfrm>
        </p:spPr>
        <p:txBody>
          <a:bodyPr/>
          <a:lstStyle/>
          <a:p>
            <a:r>
              <a:rPr lang="en-US" dirty="0" smtClean="0"/>
              <a:t>Robot Mathematical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7886700" cy="5105400"/>
              </a:xfrm>
            </p:spPr>
            <p:txBody>
              <a:bodyPr>
                <a:normAutofit fontScale="70000" lnSpcReduction="20000"/>
              </a:bodyPr>
              <a:lstStyle/>
              <a:p>
                <a:r>
                  <a:rPr lang="en-US" dirty="0" smtClean="0"/>
                  <a:t>General Form:</a:t>
                </a:r>
              </a:p>
              <a:p>
                <a:pPr marL="0" indent="0" algn="ctr">
                  <a:buNone/>
                </a:pP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acc>
                  </m:oMath>
                </a14:m>
                <a:r>
                  <a:rPr lang="en-US" i="1" dirty="0">
                    <a:latin typeface="Cambria Math" panose="02040503050406030204" pitchFamily="18" charset="0"/>
                    <a:ea typeface="Cambria Math" panose="02040503050406030204" pitchFamily="18" charset="0"/>
                  </a:rPr>
                  <a:t> + V</a:t>
                </a:r>
                <a14:m>
                  <m:oMath xmlns:m="http://schemas.openxmlformats.org/officeDocument/2006/math">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acc>
                    <m:r>
                      <a:rPr lang="en-US" i="1">
                        <a:latin typeface="Cambria Math" panose="02040503050406030204" pitchFamily="18" charset="0"/>
                        <a:ea typeface="Cambria Math" panose="02040503050406030204" pitchFamily="18" charset="0"/>
                      </a:rPr>
                      <m:t>)</m:t>
                    </m:r>
                  </m:oMath>
                </a14:m>
                <a:r>
                  <a:rPr lang="en-US" i="1" dirty="0">
                    <a:latin typeface="Cambria Math" panose="02040503050406030204" pitchFamily="18" charset="0"/>
                    <a:ea typeface="Cambria Math" panose="02040503050406030204" pitchFamily="18" charset="0"/>
                  </a:rPr>
                  <a:t> + G </a:t>
                </a:r>
                <a14:m>
                  <m:oMath xmlns:m="http://schemas.openxmlformats.org/officeDocument/2006/math">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r>
                      <a:rPr lang="en-US" i="1">
                        <a:latin typeface="Cambria Math" panose="02040503050406030204" pitchFamily="18" charset="0"/>
                        <a:ea typeface="Cambria Math" panose="02040503050406030204" pitchFamily="18" charset="0"/>
                      </a:rPr>
                      <m:t>)</m:t>
                    </m:r>
                  </m:oMath>
                </a14:m>
                <a:endParaRPr lang="en-US" i="1" dirty="0" smtClean="0">
                  <a:latin typeface="Cambria Math" panose="02040503050406030204" pitchFamily="18" charset="0"/>
                  <a:ea typeface="Cambria Math" panose="02040503050406030204" pitchFamily="18" charset="0"/>
                </a:endParaRPr>
              </a:p>
              <a:p>
                <a:pPr marL="0" indent="0" algn="ctr">
                  <a:buNone/>
                </a:pPr>
                <a:endParaRPr lang="en-US" sz="1600"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r>
                      <a:rPr lang="en-US" i="1">
                        <a:latin typeface="Cambria Math" panose="02040503050406030204" pitchFamily="18" charset="0"/>
                        <a:ea typeface="Cambria Math" panose="02040503050406030204" pitchFamily="18" charset="0"/>
                      </a:rPr>
                      <m:t>= </m:t>
                    </m:r>
                  </m:oMath>
                </a14:m>
                <a:r>
                  <a:rPr lang="en-US" i="1" dirty="0">
                    <a:latin typeface="Cambria Math" panose="02040503050406030204" pitchFamily="18" charset="0"/>
                    <a:ea typeface="Cambria Math" panose="02040503050406030204" pitchFamily="18" charset="0"/>
                  </a:rPr>
                  <a:t>G </a:t>
                </a:r>
                <a14:m>
                  <m:oMath xmlns:m="http://schemas.openxmlformats.org/officeDocument/2006/math">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smtClean="0"/>
                  <a:t>Lagrangian:</a:t>
                </a:r>
                <a:endParaRPr lang="en-US" b="0" dirty="0" smtClean="0">
                  <a:effectLst/>
                </a:endParaRPr>
              </a:p>
              <a:p>
                <a:pPr marL="34290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𝐿</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𝐾</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𝑃</m:t>
                      </m:r>
                    </m:oMath>
                  </m:oMathPara>
                </a14:m>
                <a:endParaRPr lang="en-US" sz="2400" i="1" dirty="0" smtClean="0">
                  <a:latin typeface="Cambria Math" panose="02040503050406030204" pitchFamily="18" charset="0"/>
                  <a:ea typeface="Cambria Math" panose="02040503050406030204" pitchFamily="18" charset="0"/>
                </a:endParaRPr>
              </a:p>
              <a:p>
                <a:pPr marL="342900" lvl="1" indent="0">
                  <a:buNone/>
                </a:pPr>
                <a:endParaRPr lang="en-US" sz="1400" i="1" dirty="0">
                  <a:latin typeface="Cambria Math" panose="02040503050406030204" pitchFamily="18" charset="0"/>
                  <a:ea typeface="Cambria Math" panose="02040503050406030204" pitchFamily="18" charset="0"/>
                </a:endParaRPr>
              </a:p>
              <a:p>
                <a:pPr marL="34290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𝐿</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𝑃</m:t>
                      </m:r>
                    </m:oMath>
                  </m:oMathPara>
                </a14:m>
                <a:endParaRPr lang="en-US" sz="2400" i="1" dirty="0">
                  <a:latin typeface="Cambria Math" panose="02040503050406030204" pitchFamily="18" charset="0"/>
                  <a:ea typeface="Cambria Math" panose="02040503050406030204" pitchFamily="18" charset="0"/>
                </a:endParaRPr>
              </a:p>
              <a:p>
                <a:pPr marL="342900" lvl="1" indent="0">
                  <a:buNone/>
                </a:pPr>
                <a:endParaRPr lang="en-US" b="0" dirty="0" smtClean="0">
                  <a:effectLst/>
                </a:endParaRPr>
              </a:p>
              <a:p>
                <a:r>
                  <a:rPr lang="en-US" dirty="0" smtClean="0"/>
                  <a:t>Euler-Lagrange Equation</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𝑑𝑡</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den>
                      </m:f>
                    </m:oMath>
                  </m:oMathPara>
                </a14:m>
                <a:endParaRPr lang="en-US" i="1" dirty="0">
                  <a:latin typeface="Cambria Math" panose="02040503050406030204" pitchFamily="18" charset="0"/>
                  <a:ea typeface="Cambria Math" panose="02040503050406030204" pitchFamily="18" charset="0"/>
                </a:endParaRPr>
              </a:p>
              <a:p>
                <a:pPr marL="0" indent="0" algn="ctr">
                  <a:buNone/>
                </a:pPr>
                <a:endParaRPr lang="en-US" sz="14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m:rPr>
                          <m:nor/>
                        </m:rPr>
                        <a:rPr lang="en-US" i="1" dirty="0">
                          <a:latin typeface="Cambria Math" panose="02040503050406030204" pitchFamily="18" charset="0"/>
                          <a:ea typeface="Cambria Math" panose="02040503050406030204" pitchFamily="18" charset="0"/>
                        </a:rPr>
                        <m:t>G</m:t>
                      </m:r>
                      <m:r>
                        <m:rPr>
                          <m:nor/>
                        </m:rPr>
                        <a:rPr lang="en-US" i="1" dirty="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𝑃</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den>
                      </m:f>
                    </m:oMath>
                  </m:oMathPara>
                </a14:m>
                <a:endParaRPr lang="en-US" i="1" dirty="0">
                  <a:latin typeface="Cambria Math" panose="02040503050406030204" pitchFamily="18" charset="0"/>
                  <a:ea typeface="Cambria Math" panose="02040503050406030204" pitchFamily="18" charset="0"/>
                </a:endParaRPr>
              </a:p>
              <a:p>
                <a:pPr marL="0" indent="0" algn="ctr">
                  <a:buNone/>
                </a:pPr>
                <a:endParaRPr lang="en-US" sz="1400" i="1" dirty="0">
                  <a:latin typeface="Cambria Math" panose="02040503050406030204" pitchFamily="18" charset="0"/>
                  <a:ea typeface="Cambria Math" panose="02040503050406030204" pitchFamily="18" charset="0"/>
                </a:endParaRPr>
              </a:p>
              <a:p>
                <a:pPr marL="0" lvl="1" indent="0" algn="ctr">
                  <a:spcBef>
                    <a:spcPts val="75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𝑃</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𝑔</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𝑚</m:t>
                              </m:r>
                            </m:e>
                            <m:sub>
                              <m:r>
                                <a:rPr lang="en-US" sz="2400" i="1">
                                  <a:latin typeface="Cambria Math" panose="02040503050406030204" pitchFamily="18" charset="0"/>
                                  <a:ea typeface="Cambria Math" panose="02040503050406030204" pitchFamily="18" charset="0"/>
                                </a:rPr>
                                <m:t>𝑖</m:t>
                              </m:r>
                            </m:sub>
                          </m:sSub>
                        </m:e>
                      </m:nary>
                      <m:r>
                        <a:rPr lang="en-US" sz="2400" i="1">
                          <a:latin typeface="Cambria Math" panose="02040503050406030204" pitchFamily="18" charset="0"/>
                          <a:ea typeface="Cambria Math" panose="02040503050406030204" pitchFamily="18" charset="0"/>
                        </a:rPr>
                        <m:t>h</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𝑞</m:t>
                      </m:r>
                      <m:r>
                        <a:rPr lang="en-US" sz="2400" i="1">
                          <a:latin typeface="Cambria Math" panose="02040503050406030204" pitchFamily="18" charset="0"/>
                          <a:ea typeface="Cambria Math" panose="02040503050406030204" pitchFamily="18" charset="0"/>
                        </a:rPr>
                        <m:t>)</m:t>
                      </m:r>
                    </m:oMath>
                  </m:oMathPara>
                </a14:m>
                <a:endParaRPr lang="en-US" sz="2400" i="1"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7886700" cy="5105400"/>
              </a:xfrm>
              <a:blipFill rotWithShape="0">
                <a:blip r:embed="rId2"/>
                <a:stretch>
                  <a:fillRect l="-386" t="-1673"/>
                </a:stretch>
              </a:blipFill>
            </p:spPr>
            <p:txBody>
              <a:bodyPr/>
              <a:lstStyle/>
              <a:p>
                <a:r>
                  <a:rPr lang="en-US">
                    <a:noFill/>
                  </a:rPr>
                  <a:t> </a:t>
                </a:r>
              </a:p>
            </p:txBody>
          </p:sp>
        </mc:Fallback>
      </mc:AlternateContent>
      <p:cxnSp>
        <p:nvCxnSpPr>
          <p:cNvPr id="5" name="Straight Connector 4"/>
          <p:cNvCxnSpPr/>
          <p:nvPr/>
        </p:nvCxnSpPr>
        <p:spPr>
          <a:xfrm flipV="1">
            <a:off x="3581400" y="1905000"/>
            <a:ext cx="723659" cy="785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504124" y="1905000"/>
            <a:ext cx="677476" cy="101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260054" y="3087268"/>
            <a:ext cx="219099" cy="1146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250831" y="4305675"/>
            <a:ext cx="542366" cy="5238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07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Parameter Identification</a:t>
            </a:r>
            <a:endParaRPr lang="en-US" dirty="0"/>
          </a:p>
        </p:txBody>
      </p:sp>
      <p:sp>
        <p:nvSpPr>
          <p:cNvPr id="3" name="Content Placeholder 2"/>
          <p:cNvSpPr>
            <a:spLocks noGrp="1"/>
          </p:cNvSpPr>
          <p:nvPr>
            <p:ph idx="1"/>
          </p:nvPr>
        </p:nvSpPr>
        <p:spPr>
          <a:xfrm>
            <a:off x="457200" y="1524000"/>
            <a:ext cx="8229600" cy="4419600"/>
          </a:xfrm>
        </p:spPr>
        <p:txBody>
          <a:bodyPr/>
          <a:lstStyle/>
          <a:p>
            <a:pPr marL="457200" lvl="0" indent="-419100">
              <a:spcBef>
                <a:spcPts val="0"/>
              </a:spcBef>
              <a:buClr>
                <a:schemeClr val="dk1"/>
              </a:buClr>
              <a:buSzPct val="100000"/>
              <a:buFont typeface="Arial"/>
              <a:buChar char="●"/>
            </a:pPr>
            <a:r>
              <a:rPr lang="en-US" sz="2000" dirty="0" smtClean="0"/>
              <a:t>Least Square Method (Regression Matrix)</a:t>
            </a:r>
          </a:p>
          <a:p>
            <a:pPr lvl="0">
              <a:spcBef>
                <a:spcPts val="0"/>
              </a:spcBef>
              <a:buNone/>
            </a:pPr>
            <a:endParaRPr lang="en-US" sz="2000" dirty="0" smtClean="0"/>
          </a:p>
          <a:p>
            <a:pPr lvl="0">
              <a:spcBef>
                <a:spcPts val="0"/>
              </a:spcBef>
              <a:buNone/>
            </a:pPr>
            <a:endParaRPr lang="en-US" sz="2000" dirty="0" smtClean="0"/>
          </a:p>
          <a:p>
            <a:pPr lvl="0">
              <a:spcBef>
                <a:spcPts val="0"/>
              </a:spcBef>
              <a:buNone/>
            </a:pPr>
            <a:endParaRPr lang="en-US" sz="2000" dirty="0" smtClean="0"/>
          </a:p>
          <a:p>
            <a:pPr marL="457200" lvl="0" indent="-419100">
              <a:spcBef>
                <a:spcPts val="0"/>
              </a:spcBef>
              <a:buClr>
                <a:schemeClr val="dk1"/>
              </a:buClr>
              <a:buSzPct val="100000"/>
              <a:buFont typeface="Arial"/>
              <a:buChar char="●"/>
            </a:pPr>
            <a:r>
              <a:rPr lang="en-US" sz="2000" dirty="0" smtClean="0"/>
              <a:t>Split the Torques into Two matrices of known and unknowns. Use pseudo inverse to get estimates of unknowns.</a:t>
            </a:r>
          </a:p>
          <a:p>
            <a:pPr marL="457200" lvl="0" indent="-419100">
              <a:spcBef>
                <a:spcPts val="0"/>
              </a:spcBef>
              <a:buClr>
                <a:schemeClr val="dk1"/>
              </a:buClr>
              <a:buSzPct val="100000"/>
              <a:buFont typeface="Arial"/>
              <a:buChar char="●"/>
            </a:pPr>
            <a:endParaRPr lang="en-US" sz="2000" dirty="0"/>
          </a:p>
          <a:p>
            <a:pPr lvl="0">
              <a:spcBef>
                <a:spcPts val="0"/>
              </a:spcBef>
              <a:buNone/>
            </a:pPr>
            <a:endParaRPr lang="en" sz="2000" dirty="0"/>
          </a:p>
        </p:txBody>
      </p:sp>
      <p:pic>
        <p:nvPicPr>
          <p:cNvPr id="5" name="Shape 78"/>
          <p:cNvPicPr preferRelativeResize="0"/>
          <p:nvPr/>
        </p:nvPicPr>
        <p:blipFill>
          <a:blip r:embed="rId3">
            <a:alphaModFix/>
          </a:blip>
          <a:stretch>
            <a:fillRect/>
          </a:stretch>
        </p:blipFill>
        <p:spPr>
          <a:xfrm>
            <a:off x="2590800" y="2057400"/>
            <a:ext cx="3156724" cy="567300"/>
          </a:xfrm>
          <a:prstGeom prst="rect">
            <a:avLst/>
          </a:prstGeom>
          <a:noFill/>
          <a:ln>
            <a:noFill/>
          </a:ln>
        </p:spPr>
      </p:pic>
      <p:pic>
        <p:nvPicPr>
          <p:cNvPr id="6" name="Shape 79"/>
          <p:cNvPicPr preferRelativeResize="0"/>
          <p:nvPr/>
        </p:nvPicPr>
        <p:blipFill>
          <a:blip r:embed="rId4">
            <a:alphaModFix/>
          </a:blip>
          <a:stretch>
            <a:fillRect/>
          </a:stretch>
        </p:blipFill>
        <p:spPr>
          <a:xfrm>
            <a:off x="7798062" y="289260"/>
            <a:ext cx="883925" cy="824062"/>
          </a:xfrm>
          <a:prstGeom prst="rect">
            <a:avLst/>
          </a:prstGeom>
          <a:noFill/>
          <a:ln>
            <a:noFill/>
          </a:ln>
        </p:spPr>
      </p:pic>
      <p:sp>
        <p:nvSpPr>
          <p:cNvPr id="2" name="Rectangle 1"/>
          <p:cNvSpPr/>
          <p:nvPr/>
        </p:nvSpPr>
        <p:spPr>
          <a:xfrm>
            <a:off x="609600" y="5801380"/>
            <a:ext cx="6400800" cy="523220"/>
          </a:xfrm>
          <a:prstGeom prst="rect">
            <a:avLst/>
          </a:prstGeom>
        </p:spPr>
        <p:txBody>
          <a:bodyPr wrap="square">
            <a:spAutoFit/>
          </a:bodyPr>
          <a:lstStyle/>
          <a:p>
            <a:pPr marL="457200" lvl="0" indent="-419100">
              <a:spcBef>
                <a:spcPts val="0"/>
              </a:spcBef>
              <a:buClr>
                <a:schemeClr val="dk1"/>
              </a:buClr>
              <a:buSzPct val="100000"/>
              <a:buFont typeface="Arial"/>
              <a:buChar char="●"/>
            </a:pPr>
            <a:r>
              <a:rPr lang="en" sz="1400" dirty="0"/>
              <a:t>Ref: Robotics Modelling, Planning and control by </a:t>
            </a:r>
            <a:r>
              <a:rPr lang="en" sz="1400" dirty="0">
                <a:solidFill>
                  <a:schemeClr val="dk1"/>
                </a:solidFill>
              </a:rPr>
              <a:t>Bruno </a:t>
            </a:r>
            <a:r>
              <a:rPr lang="en" sz="1400" dirty="0" smtClean="0">
                <a:solidFill>
                  <a:schemeClr val="dk1"/>
                </a:solidFill>
              </a:rPr>
              <a:t>Siciliano, </a:t>
            </a:r>
            <a:r>
              <a:rPr lang="en" sz="1400" dirty="0">
                <a:solidFill>
                  <a:schemeClr val="dk1"/>
                </a:solidFill>
              </a:rPr>
              <a:t>Lorenzo </a:t>
            </a:r>
            <a:r>
              <a:rPr lang="en" sz="1400" dirty="0" smtClean="0">
                <a:solidFill>
                  <a:schemeClr val="dk1"/>
                </a:solidFill>
              </a:rPr>
              <a:t>Sciavicco </a:t>
            </a:r>
            <a:r>
              <a:rPr lang="en" sz="1400" dirty="0">
                <a:solidFill>
                  <a:schemeClr val="dk1"/>
                </a:solidFill>
              </a:rPr>
              <a:t>Luigi </a:t>
            </a:r>
            <a:r>
              <a:rPr lang="en" sz="1400" dirty="0" smtClean="0">
                <a:solidFill>
                  <a:schemeClr val="dk1"/>
                </a:solidFill>
              </a:rPr>
              <a:t>Villani, </a:t>
            </a:r>
            <a:r>
              <a:rPr lang="en" sz="1400" dirty="0">
                <a:solidFill>
                  <a:schemeClr val="dk1"/>
                </a:solidFill>
              </a:rPr>
              <a:t>Giuseppe Oriolo</a:t>
            </a:r>
            <a:endParaRPr lang="en-US" sz="1400" dirty="0"/>
          </a:p>
        </p:txBody>
      </p:sp>
    </p:spTree>
    <p:extLst>
      <p:ext uri="{BB962C8B-B14F-4D97-AF65-F5344CB8AC3E}">
        <p14:creationId xmlns:p14="http://schemas.microsoft.com/office/powerpoint/2010/main" val="1522698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Issues with Data Collection</a:t>
            </a:r>
            <a:endParaRPr lang="en-US" dirty="0"/>
          </a:p>
        </p:txBody>
      </p:sp>
      <p:sp>
        <p:nvSpPr>
          <p:cNvPr id="3" name="Content Placeholder 2"/>
          <p:cNvSpPr>
            <a:spLocks noGrp="1"/>
          </p:cNvSpPr>
          <p:nvPr>
            <p:ph idx="1"/>
          </p:nvPr>
        </p:nvSpPr>
        <p:spPr>
          <a:xfrm>
            <a:off x="457200" y="1524000"/>
            <a:ext cx="8229600" cy="4419600"/>
          </a:xfrm>
        </p:spPr>
        <p:txBody>
          <a:bodyPr/>
          <a:lstStyle/>
          <a:p>
            <a:pPr marL="457200" lvl="0" indent="-419100">
              <a:spcBef>
                <a:spcPts val="0"/>
              </a:spcBef>
              <a:spcAft>
                <a:spcPts val="1000"/>
              </a:spcAft>
              <a:buClr>
                <a:schemeClr val="dk1"/>
              </a:buClr>
              <a:buSzPct val="100000"/>
              <a:buFont typeface="Arial"/>
              <a:buChar char="●"/>
            </a:pPr>
            <a:r>
              <a:rPr lang="en" dirty="0"/>
              <a:t>Communication Issues between </a:t>
            </a:r>
            <a:r>
              <a:rPr lang="en" dirty="0" smtClean="0"/>
              <a:t>MATLAB Robotic Systems Toolbox (RST) </a:t>
            </a:r>
            <a:r>
              <a:rPr lang="en" dirty="0"/>
              <a:t>and </a:t>
            </a:r>
            <a:r>
              <a:rPr lang="en" dirty="0" smtClean="0"/>
              <a:t>ROS</a:t>
            </a:r>
            <a:endParaRPr lang="en" dirty="0"/>
          </a:p>
          <a:p>
            <a:pPr marL="457200" lvl="0" indent="-419100">
              <a:spcBef>
                <a:spcPts val="0"/>
              </a:spcBef>
              <a:spcAft>
                <a:spcPts val="1000"/>
              </a:spcAft>
              <a:buClr>
                <a:schemeClr val="dk1"/>
              </a:buClr>
              <a:buSzPct val="100000"/>
              <a:buFont typeface="Arial"/>
              <a:buChar char="●"/>
            </a:pPr>
            <a:r>
              <a:rPr lang="en" dirty="0"/>
              <a:t>Unstandardized ROS msg types for Torques</a:t>
            </a:r>
          </a:p>
          <a:p>
            <a:pPr marL="914400" lvl="1" indent="-381000">
              <a:spcBef>
                <a:spcPts val="0"/>
              </a:spcBef>
              <a:spcAft>
                <a:spcPts val="1000"/>
              </a:spcAft>
              <a:buClr>
                <a:schemeClr val="dk1"/>
              </a:buClr>
              <a:buSzPct val="80000"/>
              <a:buFont typeface="Courier New"/>
              <a:buChar char="o"/>
            </a:pPr>
            <a:r>
              <a:rPr lang="en" dirty="0"/>
              <a:t>cisst/vecDoublev </a:t>
            </a:r>
          </a:p>
          <a:p>
            <a:pPr marL="457200" lvl="0" indent="-419100">
              <a:spcBef>
                <a:spcPts val="0"/>
              </a:spcBef>
              <a:spcAft>
                <a:spcPts val="1000"/>
              </a:spcAft>
              <a:buClr>
                <a:schemeClr val="dk1"/>
              </a:buClr>
              <a:buSzPct val="100000"/>
              <a:buFont typeface="Arial"/>
              <a:buChar char="●"/>
            </a:pPr>
            <a:r>
              <a:rPr lang="en" dirty="0"/>
              <a:t>Workspace Restriction</a:t>
            </a:r>
          </a:p>
          <a:p>
            <a:pPr marL="457200" lvl="0" indent="-419100">
              <a:lnSpc>
                <a:spcPct val="200000"/>
              </a:lnSpc>
              <a:spcBef>
                <a:spcPts val="0"/>
              </a:spcBef>
              <a:spcAft>
                <a:spcPts val="1000"/>
              </a:spcAft>
              <a:buClr>
                <a:schemeClr val="dk1"/>
              </a:buClr>
              <a:buSzPct val="100000"/>
              <a:buFont typeface="Arial"/>
              <a:buChar char="●"/>
            </a:pPr>
            <a:r>
              <a:rPr lang="en" dirty="0"/>
              <a:t>For some joints the limits were not definitive</a:t>
            </a:r>
          </a:p>
          <a:p>
            <a:pPr lvl="0">
              <a:spcBef>
                <a:spcPts val="0"/>
              </a:spcBef>
              <a:buNone/>
            </a:pPr>
            <a:endParaRPr lang="en" sz="2000" dirty="0"/>
          </a:p>
        </p:txBody>
      </p:sp>
      <p:pic>
        <p:nvPicPr>
          <p:cNvPr id="7" name="Shape 87"/>
          <p:cNvPicPr preferRelativeResize="0"/>
          <p:nvPr/>
        </p:nvPicPr>
        <p:blipFill>
          <a:blip r:embed="rId3">
            <a:alphaModFix/>
          </a:blip>
          <a:stretch>
            <a:fillRect/>
          </a:stretch>
        </p:blipFill>
        <p:spPr>
          <a:xfrm>
            <a:off x="7315200" y="533400"/>
            <a:ext cx="1676400" cy="533400"/>
          </a:xfrm>
          <a:prstGeom prst="rect">
            <a:avLst/>
          </a:prstGeom>
          <a:noFill/>
          <a:ln>
            <a:noFill/>
          </a:ln>
        </p:spPr>
      </p:pic>
    </p:spTree>
    <p:extLst>
      <p:ext uri="{BB962C8B-B14F-4D97-AF65-F5344CB8AC3E}">
        <p14:creationId xmlns:p14="http://schemas.microsoft.com/office/powerpoint/2010/main" val="187076740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a9083da47ed50cf307069546a324011c47d9b3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988</TotalTime>
  <Words>1463</Words>
  <Application>Microsoft Office PowerPoint</Application>
  <PresentationFormat>On-screen Show (4:3)</PresentationFormat>
  <Paragraphs>273</Paragraphs>
  <Slides>26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Cambria Math</vt:lpstr>
      <vt:lpstr>Courier New</vt:lpstr>
      <vt:lpstr>Times New Roman</vt:lpstr>
      <vt:lpstr>Verdana</vt:lpstr>
      <vt:lpstr>Wingdings</vt:lpstr>
      <vt:lpstr>WPI-White</vt:lpstr>
      <vt:lpstr>Gravity Compensation Control of da Vinci Robot</vt:lpstr>
      <vt:lpstr>Agenda</vt:lpstr>
      <vt:lpstr>Background and Need</vt:lpstr>
      <vt:lpstr>Project Objectives</vt:lpstr>
      <vt:lpstr>Methodology</vt:lpstr>
      <vt:lpstr>PowerPoint Presentation</vt:lpstr>
      <vt:lpstr>Robot Mathematical Model</vt:lpstr>
      <vt:lpstr>Parameter Identification</vt:lpstr>
      <vt:lpstr>Issues with Data Collection</vt:lpstr>
      <vt:lpstr>Data Collection Strategy</vt:lpstr>
      <vt:lpstr>Control Implementation</vt:lpstr>
      <vt:lpstr>Results (cont.)</vt:lpstr>
      <vt:lpstr>Results (cont.) </vt:lpstr>
      <vt:lpstr>Results(cont.) </vt:lpstr>
      <vt:lpstr>Results(cont.) </vt:lpstr>
      <vt:lpstr>Control of MTM in Gazebo</vt:lpstr>
      <vt:lpstr>MTM model in Gazebo</vt:lpstr>
      <vt:lpstr>Simulation</vt:lpstr>
      <vt:lpstr>Simulation Results</vt:lpstr>
      <vt:lpstr>Simulation Results</vt:lpstr>
      <vt:lpstr>PSM Model in Gazebo</vt:lpstr>
      <vt:lpstr>PSM Model in Gazebo</vt:lpstr>
      <vt:lpstr>Conclusion</vt:lpstr>
      <vt:lpstr>Future Works</vt:lpstr>
      <vt:lpstr>References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RBE500 Foundations of Robotics</dc:title>
  <dc:creator>John</dc:creator>
  <cp:lastModifiedBy>Junius Santoso</cp:lastModifiedBy>
  <cp:revision>83</cp:revision>
  <dcterms:created xsi:type="dcterms:W3CDTF">2014-09-02T13:11:00Z</dcterms:created>
  <dcterms:modified xsi:type="dcterms:W3CDTF">2015-05-04T20:15:17Z</dcterms:modified>
</cp:coreProperties>
</file>